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5"/>
  </p:notesMasterIdLst>
  <p:handoutMasterIdLst>
    <p:handoutMasterId r:id="rId26"/>
  </p:handoutMasterIdLst>
  <p:sldIdLst>
    <p:sldId id="256" r:id="rId2"/>
    <p:sldId id="304" r:id="rId3"/>
    <p:sldId id="258" r:id="rId4"/>
    <p:sldId id="263" r:id="rId5"/>
    <p:sldId id="260" r:id="rId6"/>
    <p:sldId id="265" r:id="rId7"/>
    <p:sldId id="267" r:id="rId8"/>
    <p:sldId id="305" r:id="rId9"/>
    <p:sldId id="261" r:id="rId10"/>
    <p:sldId id="269" r:id="rId11"/>
    <p:sldId id="270" r:id="rId12"/>
    <p:sldId id="307" r:id="rId13"/>
    <p:sldId id="306" r:id="rId14"/>
    <p:sldId id="273" r:id="rId15"/>
    <p:sldId id="308" r:id="rId16"/>
    <p:sldId id="309" r:id="rId17"/>
    <p:sldId id="312" r:id="rId18"/>
    <p:sldId id="310" r:id="rId19"/>
    <p:sldId id="311" r:id="rId20"/>
    <p:sldId id="300" r:id="rId21"/>
    <p:sldId id="313" r:id="rId22"/>
    <p:sldId id="302" r:id="rId23"/>
    <p:sldId id="303" r:id="rId24"/>
  </p:sldIdLst>
  <p:sldSz cx="9144000" cy="6858000" type="screen4x3"/>
  <p:notesSz cx="6799263"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22" y="-108"/>
      </p:cViewPr>
      <p:guideLst>
        <p:guide orient="horz" pos="3128"/>
        <p:guide pos="2142"/>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1342" y="0"/>
            <a:ext cx="2946347" cy="496491"/>
          </a:xfrm>
          <a:prstGeom prst="rect">
            <a:avLst/>
          </a:prstGeom>
        </p:spPr>
        <p:txBody>
          <a:bodyPr vert="horz" lIns="91440" tIns="45720" rIns="91440" bIns="45720" rtlCol="0"/>
          <a:lstStyle>
            <a:lvl1pPr algn="r">
              <a:defRPr sz="1200"/>
            </a:lvl1pPr>
          </a:lstStyle>
          <a:p>
            <a:fld id="{1AE1B2E7-2DAA-4727-888F-FD2BC5E16A51}" type="datetimeFigureOut">
              <a:rPr lang="de-DE" smtClean="0"/>
              <a:pPr/>
              <a:t>20.02.2017</a:t>
            </a:fld>
            <a:endParaRPr lang="de-DE"/>
          </a:p>
        </p:txBody>
      </p:sp>
      <p:sp>
        <p:nvSpPr>
          <p:cNvPr id="4" name="Fußzeilenplatzhalter 3"/>
          <p:cNvSpPr>
            <a:spLocks noGrp="1"/>
          </p:cNvSpPr>
          <p:nvPr>
            <p:ph type="ftr" sz="quarter" idx="2"/>
          </p:nvPr>
        </p:nvSpPr>
        <p:spPr>
          <a:xfrm>
            <a:off x="0" y="9431599"/>
            <a:ext cx="2946347" cy="496491"/>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1342" y="9431599"/>
            <a:ext cx="2946347" cy="496491"/>
          </a:xfrm>
          <a:prstGeom prst="rect">
            <a:avLst/>
          </a:prstGeom>
        </p:spPr>
        <p:txBody>
          <a:bodyPr vert="horz" lIns="91440" tIns="45720" rIns="91440" bIns="45720" rtlCol="0" anchor="b"/>
          <a:lstStyle>
            <a:lvl1pPr algn="r">
              <a:defRPr sz="1200"/>
            </a:lvl1pPr>
          </a:lstStyle>
          <a:p>
            <a:fld id="{9AD77497-86F1-4FCD-B183-D479185B8E59}" type="slidenum">
              <a:rPr lang="de-DE" smtClean="0"/>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DA7A3B24-2A83-4283-B81B-110007D28924}" type="datetimeFigureOut">
              <a:rPr lang="de-DE" smtClean="0"/>
              <a:pPr/>
              <a:t>20.02.2017</a:t>
            </a:fld>
            <a:endParaRPr lang="de-DE"/>
          </a:p>
        </p:txBody>
      </p:sp>
      <p:sp>
        <p:nvSpPr>
          <p:cNvPr id="4" name="Folienbildplatzhalt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927" y="4716661"/>
            <a:ext cx="5439410" cy="4468416"/>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E150BF20-51A7-42F7-A645-18362026A059}"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dirty="0" smtClean="0"/>
              <a:t>Guten Abend </a:t>
            </a:r>
          </a:p>
          <a:p>
            <a:pPr>
              <a:buFontTx/>
              <a:buChar char="-"/>
            </a:pPr>
            <a:r>
              <a:rPr lang="de-DE" dirty="0" smtClean="0"/>
              <a:t>Bedanken</a:t>
            </a:r>
            <a:r>
              <a:rPr lang="de-DE" baseline="0" dirty="0" smtClean="0"/>
              <a:t> für die Einladung</a:t>
            </a:r>
          </a:p>
          <a:p>
            <a:pPr>
              <a:buFontTx/>
              <a:buChar char="-"/>
            </a:pPr>
            <a:r>
              <a:rPr lang="de-DE" baseline="0" dirty="0" smtClean="0"/>
              <a:t> und Kathy und Kira entschuldigen, wegen Uni und Praktikum </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„Und</a:t>
            </a:r>
            <a:r>
              <a:rPr lang="de-DE" baseline="0" dirty="0" smtClean="0"/>
              <a:t> dann gibt es noch eine Kampagne von der Sportjugend Niedersachsen zur Förderung und Unterstützung von Jugend-Teams. Die Sportjugend Niedersachsen ist die Jugendorganisation des LandesSportBundes Niedersachsen. Die Jugend-Teams heißen bei denen J-TEAMs. Wir haben uns mit unserem Jugend-Team beworben und wurden angenommen. Es ist eine großartige Unterstützung, die jedes Jugend-Team auf jeden Fall nutzen sollten. Die Förderung geht über Einzel- Projekte bis zu 1000€ oder auch ganze Workshop-Wochenenden werden übernommen. Um sich zu bewerben muss ein Initialzündungsantrag gestellt werden. Diesen und noch weitere Informationen findet man unter dem angegeben Link. Wenn ihr Hilfe bei dem Ausfüllen des Bogens benötigt, könnt ihr euch gerne bei Kira melden! Und wenn ihr vielleicht sogar schon ein Jugend-Team gegründet habt oder es vor habt, bitte meldet euch bei uns! Wir freuen uns von euch zu hören und würden euch gerne Hilfestellung geben. Und scheucht euch nicht Kira oder Kathy zu kontaktieren!“</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10</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„Als</a:t>
            </a:r>
            <a:r>
              <a:rPr lang="de-DE" baseline="0" dirty="0" smtClean="0"/>
              <a:t> nächstes möchten wir euch unsere bisherigen Jugend-Team-Projekte vorstellen. All das was wir euch jetzt erzählen, kann man auch im Verein oder auf das eigenen Reitturnier übertragen. Sprich das sind alles schon Ideen und Vorschläge, was ihr an Jugend-Arbeit machen können.“</a:t>
            </a:r>
          </a:p>
          <a:p>
            <a:r>
              <a:rPr lang="de-DE" baseline="0" dirty="0" smtClean="0"/>
              <a:t>[…]</a:t>
            </a:r>
          </a:p>
        </p:txBody>
      </p:sp>
      <p:sp>
        <p:nvSpPr>
          <p:cNvPr id="4" name="Foliennummernplatzhalter 3"/>
          <p:cNvSpPr>
            <a:spLocks noGrp="1"/>
          </p:cNvSpPr>
          <p:nvPr>
            <p:ph type="sldNum" sz="quarter" idx="10"/>
          </p:nvPr>
        </p:nvSpPr>
        <p:spPr/>
        <p:txBody>
          <a:bodyPr/>
          <a:lstStyle/>
          <a:p>
            <a:fld id="{E150BF20-51A7-42F7-A645-18362026A059}" type="slidenum">
              <a:rPr lang="de-DE" smtClean="0"/>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13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14</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15</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16</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17</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18</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19</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2</a:t>
            </a:fld>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20</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21</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 Die</a:t>
            </a:r>
            <a:r>
              <a:rPr lang="de-DE" baseline="0" dirty="0" smtClean="0"/>
              <a:t> größte Hürde bzw. die größte Schwierigkeit, die wir persönlich sehen, ist es, jemanden zu finden, der die ganze Sache in die Hand nimmt! Es muss einen „Macher“ geben, wenn einer anfängt, dann machen ganz viele mit und sind mit Freude dabei. Und man kann vieles bewegen und schaffen! Aber es muss jemanden geben, der sich damit identifiziert und Lust hat damit anzufangen, von alleine passiert nicht. “ </a:t>
            </a:r>
          </a:p>
          <a:p>
            <a:r>
              <a:rPr lang="de-DE" baseline="0" dirty="0" smtClean="0"/>
              <a:t>So in etwa [….]</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22</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mtClean="0"/>
              <a:t>[…]</a:t>
            </a:r>
            <a:endParaRPr lang="de-DE"/>
          </a:p>
        </p:txBody>
      </p:sp>
      <p:sp>
        <p:nvSpPr>
          <p:cNvPr id="4" name="Foliennummernplatzhalter 3"/>
          <p:cNvSpPr>
            <a:spLocks noGrp="1"/>
          </p:cNvSpPr>
          <p:nvPr>
            <p:ph type="sldNum" sz="quarter" idx="10"/>
          </p:nvPr>
        </p:nvSpPr>
        <p:spPr/>
        <p:txBody>
          <a:bodyPr/>
          <a:lstStyle/>
          <a:p>
            <a:fld id="{E150BF20-51A7-42F7-A645-18362026A059}" type="slidenum">
              <a:rPr lang="de-DE" smtClean="0"/>
              <a:pPr/>
              <a:t>23</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Eure eigene Vorstellung – ich hoffe ich habe alles richtig</a:t>
            </a:r>
            <a:r>
              <a:rPr lang="de-DE" baseline="0" dirty="0" smtClean="0"/>
              <a:t> aufgeschrieben?!</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baseline="0" dirty="0" smtClean="0"/>
              <a:t> Definition der allgemeinen Jugendarbeit, </a:t>
            </a:r>
          </a:p>
          <a:p>
            <a:pPr>
              <a:buFontTx/>
              <a:buChar char="-"/>
            </a:pPr>
            <a:r>
              <a:rPr lang="de-DE" baseline="0" dirty="0" smtClean="0"/>
              <a:t> dass wir alle gemeinsam auf dem gleichen Wissenstand sind wovon wir sprechen</a:t>
            </a:r>
          </a:p>
          <a:p>
            <a:pPr>
              <a:buFontTx/>
              <a:buChar char="-"/>
            </a:pPr>
            <a:r>
              <a:rPr lang="de-DE" baseline="0" dirty="0" smtClean="0"/>
              <a:t> die Definition hat die FN vor einigen Jahren herausgebracht </a:t>
            </a:r>
          </a:p>
          <a:p>
            <a:pPr>
              <a:buFontTx/>
              <a:buChar char="-"/>
            </a:pPr>
            <a:r>
              <a:rPr lang="de-DE" baseline="0" dirty="0" smtClean="0"/>
              <a:t> vorlesen! </a:t>
            </a:r>
          </a:p>
          <a:p>
            <a:pPr>
              <a:buFontTx/>
              <a:buChar char="-"/>
            </a:pPr>
            <a:r>
              <a:rPr lang="de-DE" baseline="0" dirty="0" smtClean="0"/>
              <a:t> zusammengefasst: also die Förderung der Jugendlichen im Reitsport/Pferdesport, unabhängig von dem eigentlichen Reiten selber </a:t>
            </a:r>
          </a:p>
          <a:p>
            <a:pPr>
              <a:buFontTx/>
              <a:buChar char="-"/>
            </a:pPr>
            <a:r>
              <a:rPr lang="de-DE" baseline="0" dirty="0" smtClean="0"/>
              <a:t> Fragen???</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4</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dirty="0" smtClean="0"/>
              <a:t> Jugend-Team</a:t>
            </a:r>
            <a:endParaRPr lang="de-DE" baseline="0" dirty="0" smtClean="0"/>
          </a:p>
          <a:p>
            <a:pPr>
              <a:buFontTx/>
              <a:buChar char="-"/>
            </a:pPr>
            <a:r>
              <a:rPr lang="de-DE" baseline="0" dirty="0" smtClean="0"/>
              <a:t> „Wir möchten euch jetzt ein bisschen was über unser/e Ehrenamt/Arbeit im Jugend-Team erzählen. Wir hoffen, dass einige von euch vielleicht schon einmal vom Jugend-Team gehört habt.“</a:t>
            </a:r>
          </a:p>
          <a:p>
            <a:pPr>
              <a:buFontTx/>
              <a:buChar char="-"/>
            </a:pPr>
            <a:r>
              <a:rPr lang="de-DE" baseline="0" dirty="0" smtClean="0"/>
              <a:t> „Die Gründung war im Juli 2015 auf den Landesmeisterschaften und seitdem ist das Jugend-Team ein fester Bestandteil des PSV Hannovers geworden.“</a:t>
            </a:r>
          </a:p>
        </p:txBody>
      </p:sp>
      <p:sp>
        <p:nvSpPr>
          <p:cNvPr id="4" name="Foliennummernplatzhalter 3"/>
          <p:cNvSpPr>
            <a:spLocks noGrp="1"/>
          </p:cNvSpPr>
          <p:nvPr>
            <p:ph type="sldNum" sz="quarter" idx="10"/>
          </p:nvPr>
        </p:nvSpPr>
        <p:spPr/>
        <p:txBody>
          <a:bodyPr/>
          <a:lstStyle/>
          <a:p>
            <a:fld id="{E150BF20-51A7-42F7-A645-18362026A059}" type="slidenum">
              <a:rPr lang="de-DE" smtClean="0"/>
              <a:pPr/>
              <a:t>5</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dirty="0" smtClean="0"/>
              <a:t>„Geworben wurde damals mit diesem </a:t>
            </a:r>
            <a:r>
              <a:rPr lang="de-DE" baseline="0" dirty="0" smtClean="0"/>
              <a:t>Plakat, woraufhin wir uns bewerben konnten, Mitglied im Jugend-Team zu werden.“</a:t>
            </a:r>
          </a:p>
          <a:p>
            <a:pPr>
              <a:buFontTx/>
              <a:buChar char="-"/>
            </a:pPr>
            <a:r>
              <a:rPr lang="de-DE" baseline="0" dirty="0" smtClean="0"/>
              <a:t> „Von März bis Ende Mai läuft wieder eine neue Bewerbungsphase! Das Plakat und die Informationen werden in der nächsten Woche veröffentlicht“</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6</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dirty="0" smtClean="0"/>
              <a:t>„Jetzt stellt sich bei vielen die Frage: Was ist ein Jugend-Team</a:t>
            </a:r>
            <a:r>
              <a:rPr lang="de-DE" baseline="0" dirty="0" smtClean="0"/>
              <a:t> eigentlich“</a:t>
            </a:r>
          </a:p>
          <a:p>
            <a:pPr>
              <a:buFontTx/>
              <a:buChar char="-"/>
            </a:pPr>
            <a:r>
              <a:rPr lang="de-DE" baseline="0" dirty="0" smtClean="0"/>
              <a:t> </a:t>
            </a:r>
            <a:r>
              <a:rPr lang="de-DE" dirty="0" smtClean="0"/>
              <a:t>[…]</a:t>
            </a:r>
          </a:p>
          <a:p>
            <a:pPr>
              <a:buFontTx/>
              <a:buChar char="-"/>
            </a:pPr>
            <a:r>
              <a:rPr lang="de-DE" dirty="0" smtClean="0"/>
              <a:t> „und</a:t>
            </a:r>
            <a:r>
              <a:rPr lang="de-DE" baseline="0" dirty="0" smtClean="0"/>
              <a:t> ganz wichtig: ein Jugend-Team kann auf jeder Ebene entstehen! Ob im Verein, im Kreis oder im Bezirk! Wir freuen uns auf jedes weitere Jugend-Team! Kira und Kathy sind momentan auch in der Ausarbeitung, wie ggf. ein Netzwerk entstehen könnte!“ </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7</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de-DE" dirty="0" smtClean="0"/>
              <a:t>„Jugend-Teams</a:t>
            </a:r>
            <a:r>
              <a:rPr lang="de-DE" baseline="0" dirty="0" smtClean="0"/>
              <a:t> sind momentan in jeder Sportart „im Trend“ und somit gibt es auch zahlreiche Unterstützungs- und Förderungsmöglichkeiten“</a:t>
            </a:r>
          </a:p>
          <a:p>
            <a:pPr>
              <a:buFontTx/>
              <a:buChar char="-"/>
            </a:pPr>
            <a:r>
              <a:rPr lang="de-DE" baseline="0" dirty="0" smtClean="0"/>
              <a:t> „ wir werden euch jetzt zwei Beispiele zeigen“</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„Da</a:t>
            </a:r>
            <a:r>
              <a:rPr lang="de-DE" baseline="0" dirty="0" smtClean="0"/>
              <a:t>s FN-Junior-Team (Mitglieder: Landesjugendsprecher der Landesverbände) hat ein </a:t>
            </a:r>
            <a:r>
              <a:rPr lang="de-DE" dirty="0" smtClean="0"/>
              <a:t>Starter-Kit für Jugend-Teams</a:t>
            </a:r>
            <a:r>
              <a:rPr lang="de-DE" baseline="0" dirty="0" smtClean="0"/>
              <a:t> entwickelt. Dies soll eine Hilfestellung von Jugendlichen für Jugendliche zur Unterstützung zum Aufbau eines Jugend-Teams sein. Das ganze ist in einer </a:t>
            </a:r>
            <a:r>
              <a:rPr lang="de-DE" baseline="0" dirty="0" err="1" smtClean="0"/>
              <a:t>Putzbox</a:t>
            </a:r>
            <a:r>
              <a:rPr lang="de-DE" baseline="0" dirty="0" smtClean="0"/>
              <a:t> verpackt. Ziel ist es Jugendliche zu motivieren und ihnen Anregungen und Umsetzungsideen aufzuzeigen. Inhalte des StarterKits sind Motivationsvideos, Plakate, Schritt-für-Schritt-Anleitungen, </a:t>
            </a:r>
            <a:r>
              <a:rPr lang="de-DE" baseline="0" dirty="0" err="1" smtClean="0"/>
              <a:t>FAQ‘s</a:t>
            </a:r>
            <a:r>
              <a:rPr lang="de-DE" baseline="0" dirty="0" smtClean="0"/>
              <a:t>, </a:t>
            </a:r>
            <a:r>
              <a:rPr lang="de-DE" baseline="0" dirty="0" err="1" smtClean="0"/>
              <a:t>Good</a:t>
            </a:r>
            <a:r>
              <a:rPr lang="de-DE" baseline="0" dirty="0" smtClean="0"/>
              <a:t>-</a:t>
            </a:r>
            <a:r>
              <a:rPr lang="de-DE" baseline="0" dirty="0" err="1" smtClean="0"/>
              <a:t>Practise</a:t>
            </a:r>
            <a:r>
              <a:rPr lang="de-DE" baseline="0" dirty="0" smtClean="0"/>
              <a:t>-Beispiele und vieles mehr. Das Starter-Kit g</a:t>
            </a:r>
            <a:r>
              <a:rPr lang="de-DE" dirty="0" smtClean="0"/>
              <a:t>ab es durch den FN-Shop zu bestellen. Leider ist</a:t>
            </a:r>
            <a:r>
              <a:rPr lang="de-DE" baseline="0" dirty="0" smtClean="0"/>
              <a:t> die zweite Auflage sofort wieder vergriffen gewesen. ABER ihr habt die Möglichkeit trotzdem an die Inhalte zu kommen. Schreibt dazu bitte eine Mail an Kira Schönberg. Die Kontaktdaten bekommt ihr am Ende des Vortrages. Sie wird euch die Inhalte dann gerne zur Verfügung stellen!“</a:t>
            </a:r>
            <a:endParaRPr lang="de-DE" dirty="0"/>
          </a:p>
        </p:txBody>
      </p:sp>
      <p:sp>
        <p:nvSpPr>
          <p:cNvPr id="4" name="Foliennummernplatzhalter 3"/>
          <p:cNvSpPr>
            <a:spLocks noGrp="1"/>
          </p:cNvSpPr>
          <p:nvPr>
            <p:ph type="sldNum" sz="quarter" idx="10"/>
          </p:nvPr>
        </p:nvSpPr>
        <p:spPr/>
        <p:txBody>
          <a:bodyPr/>
          <a:lstStyle/>
          <a:p>
            <a:fld id="{E150BF20-51A7-42F7-A645-18362026A059}" type="slidenum">
              <a:rPr lang="de-DE" smtClean="0"/>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3" name="Rechteck 22"/>
          <p:cNvSpPr/>
          <p:nvPr/>
        </p:nvSpPr>
        <p:spPr>
          <a:xfrm flipV="1">
            <a:off x="5410185" y="3810003"/>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hteck 23"/>
          <p:cNvSpPr/>
          <p:nvPr/>
        </p:nvSpPr>
        <p:spPr>
          <a:xfrm flipV="1">
            <a:off x="5410204"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hteck 24"/>
          <p:cNvSpPr/>
          <p:nvPr/>
        </p:nvSpPr>
        <p:spPr>
          <a:xfrm flipV="1">
            <a:off x="5410204"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hteck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hteck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Abgerundetes Rechteck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Abgerundetes Rechteck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hteck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hteck 9"/>
          <p:cNvSpPr/>
          <p:nvPr/>
        </p:nvSpPr>
        <p:spPr>
          <a:xfrm>
            <a:off x="4" y="3675530"/>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hteck 10"/>
          <p:cNvSpPr/>
          <p:nvPr/>
        </p:nvSpPr>
        <p:spPr>
          <a:xfrm flipV="1">
            <a:off x="6414054" y="3643090"/>
            <a:ext cx="2729951"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hteck 18"/>
          <p:cNvSpPr/>
          <p:nvPr/>
        </p:nvSpPr>
        <p:spPr>
          <a:xfrm>
            <a:off x="0" y="0"/>
            <a:ext cx="9144000" cy="3701700"/>
          </a:xfrm>
          <a:prstGeom prst="rect">
            <a:avLst/>
          </a:prstGeom>
          <a:solidFill>
            <a:schemeClr val="accent2">
              <a:lumMod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el 7"/>
          <p:cNvSpPr>
            <a:spLocks noGrp="1"/>
          </p:cNvSpPr>
          <p:nvPr>
            <p:ph type="ctrTitle"/>
          </p:nvPr>
        </p:nvSpPr>
        <p:spPr>
          <a:xfrm>
            <a:off x="457200" y="2401890"/>
            <a:ext cx="8458200" cy="1470025"/>
          </a:xfrm>
        </p:spPr>
        <p:txBody>
          <a:bodyPr anchor="b"/>
          <a:lstStyle>
            <a:lvl1pPr>
              <a:defRPr sz="4400">
                <a:solidFill>
                  <a:schemeClr val="bg1"/>
                </a:solidFill>
              </a:defRPr>
            </a:lvl1pPr>
          </a:lstStyle>
          <a:p>
            <a:r>
              <a:rPr kumimoji="0" lang="de-DE" smtClean="0"/>
              <a:t>Titelmasterformat durch Klicken bearbeiten</a:t>
            </a:r>
            <a:endParaRPr kumimoji="0" lang="en-US"/>
          </a:p>
        </p:txBody>
      </p:sp>
      <p:sp>
        <p:nvSpPr>
          <p:cNvPr id="9" name="Untertitel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umsplatzhalter 27"/>
          <p:cNvSpPr>
            <a:spLocks noGrp="1"/>
          </p:cNvSpPr>
          <p:nvPr>
            <p:ph type="dt" sz="half" idx="10"/>
          </p:nvPr>
        </p:nvSpPr>
        <p:spPr>
          <a:xfrm>
            <a:off x="6705600" y="4206240"/>
            <a:ext cx="960120" cy="457200"/>
          </a:xfrm>
        </p:spPr>
        <p:txBody>
          <a:bodyPr/>
          <a:lstStyle/>
          <a:p>
            <a:fld id="{93DF7789-FD62-42FB-A46D-90788D0DACAA}" type="datetime1">
              <a:rPr lang="de-DE" smtClean="0"/>
              <a:pPr/>
              <a:t>20.02.2017</a:t>
            </a:fld>
            <a:endParaRPr lang="de-DE"/>
          </a:p>
        </p:txBody>
      </p:sp>
      <p:sp>
        <p:nvSpPr>
          <p:cNvPr id="17" name="Fußzeilenplatzhalter 16"/>
          <p:cNvSpPr>
            <a:spLocks noGrp="1"/>
          </p:cNvSpPr>
          <p:nvPr>
            <p:ph type="ftr" sz="quarter" idx="11"/>
          </p:nvPr>
        </p:nvSpPr>
        <p:spPr>
          <a:xfrm>
            <a:off x="5410200" y="4205288"/>
            <a:ext cx="1295400" cy="457200"/>
          </a:xfrm>
        </p:spPr>
        <p:txBody>
          <a:bodyPr/>
          <a:lstStyle/>
          <a:p>
            <a:endParaRPr lang="de-DE"/>
          </a:p>
        </p:txBody>
      </p:sp>
      <p:sp>
        <p:nvSpPr>
          <p:cNvPr id="29" name="Foliennummernplatzhalt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8226254B-FFF6-474D-A590-D21B9247E900}"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C456AB65-29C2-4743-9B08-FB063E9A26BF}" type="datetime1">
              <a:rPr lang="de-DE" smtClean="0"/>
              <a:pPr/>
              <a:t>20.02.2017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226254B-FFF6-474D-A590-D21B9247E900}"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81800" y="1143000"/>
            <a:ext cx="1905000" cy="5486400"/>
          </a:xfrm>
        </p:spPr>
        <p:txBody>
          <a:bodyPr vert="eaVer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457200" y="1143000"/>
            <a:ext cx="6248400" cy="5486400"/>
          </a:xfrm>
        </p:spPr>
        <p:txBody>
          <a:bodyPr vert="eaVert"/>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p>
            <a:fld id="{DDA0E28D-1A6D-4D8E-9186-ACB40C42936E}" type="datetime1">
              <a:rPr lang="de-DE" smtClean="0"/>
              <a:pPr/>
              <a:t>20.02.2017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226254B-FFF6-474D-A590-D21B9247E900}"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dirty="0" smtClean="0"/>
              <a:t>Titelmasterformat durch Klicken bearbeiten</a:t>
            </a:r>
            <a:endParaRPr kumimoji="0" lang="en-US" dirty="0"/>
          </a:p>
        </p:txBody>
      </p:sp>
      <p:sp>
        <p:nvSpPr>
          <p:cNvPr id="3" name="Inhaltsplatzhalter 2"/>
          <p:cNvSpPr>
            <a:spLocks noGrp="1"/>
          </p:cNvSpPr>
          <p:nvPr>
            <p:ph idx="1"/>
          </p:nvPr>
        </p:nvSpPr>
        <p:spPr/>
        <p:txBody>
          <a:bodyPr/>
          <a:lstStyle/>
          <a:p>
            <a:pPr lvl="0" eaLnBrk="1" latinLnBrk="0" hangingPunct="1"/>
            <a:r>
              <a:rPr lang="de-DE" dirty="0" smtClean="0"/>
              <a:t>Textmasterformate durch Klicken bearbeiten</a:t>
            </a:r>
          </a:p>
          <a:p>
            <a:pPr lvl="1" eaLnBrk="1" latinLnBrk="0" hangingPunct="1"/>
            <a:r>
              <a:rPr lang="de-DE" dirty="0" smtClean="0"/>
              <a:t>Zweite Ebene</a:t>
            </a:r>
          </a:p>
          <a:p>
            <a:pPr lvl="2" eaLnBrk="1" latinLnBrk="0" hangingPunct="1"/>
            <a:r>
              <a:rPr lang="de-DE" dirty="0" smtClean="0"/>
              <a:t>Dritte Ebene</a:t>
            </a:r>
          </a:p>
          <a:p>
            <a:pPr lvl="3" eaLnBrk="1" latinLnBrk="0" hangingPunct="1"/>
            <a:r>
              <a:rPr lang="de-DE" dirty="0" smtClean="0"/>
              <a:t>Vierte Ebene</a:t>
            </a:r>
          </a:p>
          <a:p>
            <a:pPr lvl="4" eaLnBrk="1" latinLnBrk="0" hangingPunct="1"/>
            <a:r>
              <a:rPr lang="de-DE" dirty="0" smtClean="0"/>
              <a:t>Fünfte Ebene</a:t>
            </a:r>
            <a:endParaRPr kumimoji="0" lang="en-US" dirty="0"/>
          </a:p>
        </p:txBody>
      </p:sp>
      <p:sp>
        <p:nvSpPr>
          <p:cNvPr id="6" name="Foliennummernplatzhalter 5"/>
          <p:cNvSpPr>
            <a:spLocks noGrp="1"/>
          </p:cNvSpPr>
          <p:nvPr>
            <p:ph type="sldNum" sz="quarter" idx="12"/>
          </p:nvPr>
        </p:nvSpPr>
        <p:spPr/>
        <p:txBody>
          <a:bodyPr/>
          <a:lstStyle/>
          <a:p>
            <a:fld id="{8226254B-FFF6-474D-A590-D21B9247E900}"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1981202"/>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Textmasterformate durch Klicken bearbeiten</a:t>
            </a:r>
          </a:p>
        </p:txBody>
      </p:sp>
      <p:sp>
        <p:nvSpPr>
          <p:cNvPr id="4" name="Datumsplatzhalter 3"/>
          <p:cNvSpPr>
            <a:spLocks noGrp="1"/>
          </p:cNvSpPr>
          <p:nvPr>
            <p:ph type="dt" sz="half" idx="10"/>
          </p:nvPr>
        </p:nvSpPr>
        <p:spPr/>
        <p:txBody>
          <a:bodyPr/>
          <a:lstStyle/>
          <a:p>
            <a:fld id="{F9E78AAC-A7C5-45DA-8B48-31914938A669}" type="datetime1">
              <a:rPr lang="de-DE" smtClean="0"/>
              <a:pPr/>
              <a:t>20.02.2017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226254B-FFF6-474D-A590-D21B9247E900}"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457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4648200" y="2249427"/>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9043C8DE-E03F-499C-8989-E54CCA011B85}" type="datetime1">
              <a:rPr lang="de-DE" smtClean="0"/>
              <a:pPr/>
              <a:t>20.02.2017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226254B-FFF6-474D-A590-D21B9247E900}"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81000" y="1143000"/>
            <a:ext cx="8382000" cy="1069848"/>
          </a:xfrm>
        </p:spPr>
        <p:txBody>
          <a:bodyPr anchor="ctr"/>
          <a:lstStyle>
            <a:lvl1pPr>
              <a:defRPr sz="4000" b="0" i="0" cap="none" baseline="0"/>
            </a:lvl1pPr>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4" name="Textplatzhalter 3"/>
          <p:cNvSpPr>
            <a:spLocks noGrp="1"/>
          </p:cNvSpPr>
          <p:nvPr>
            <p:ph type="body" sz="half" idx="3"/>
          </p:nvPr>
        </p:nvSpPr>
        <p:spPr>
          <a:xfrm>
            <a:off x="4721229"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Textmasterformate durch Klicken bearbeiten</a:t>
            </a:r>
          </a:p>
        </p:txBody>
      </p:sp>
      <p:sp>
        <p:nvSpPr>
          <p:cNvPr id="5" name="Inhaltsplatzhalt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6" name="Inhaltsplatzhalter 5"/>
          <p:cNvSpPr>
            <a:spLocks noGrp="1"/>
          </p:cNvSpPr>
          <p:nvPr>
            <p:ph sz="quarter" idx="4"/>
          </p:nvPr>
        </p:nvSpPr>
        <p:spPr>
          <a:xfrm>
            <a:off x="4718309"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26" name="Datumsplatzhalter 25"/>
          <p:cNvSpPr>
            <a:spLocks noGrp="1"/>
          </p:cNvSpPr>
          <p:nvPr>
            <p:ph type="dt" sz="half" idx="10"/>
          </p:nvPr>
        </p:nvSpPr>
        <p:spPr/>
        <p:txBody>
          <a:bodyPr rtlCol="0"/>
          <a:lstStyle/>
          <a:p>
            <a:fld id="{1BEE83A8-CAA9-4CD7-9E35-23EF8DCA91CF}" type="datetime1">
              <a:rPr lang="de-DE" smtClean="0"/>
              <a:pPr/>
              <a:t>20.02.2017</a:t>
            </a:fld>
            <a:endParaRPr lang="de-DE"/>
          </a:p>
        </p:txBody>
      </p:sp>
      <p:sp>
        <p:nvSpPr>
          <p:cNvPr id="27" name="Foliennummernplatzhalter 26"/>
          <p:cNvSpPr>
            <a:spLocks noGrp="1"/>
          </p:cNvSpPr>
          <p:nvPr>
            <p:ph type="sldNum" sz="quarter" idx="11"/>
          </p:nvPr>
        </p:nvSpPr>
        <p:spPr/>
        <p:txBody>
          <a:bodyPr rtlCol="0"/>
          <a:lstStyle/>
          <a:p>
            <a:fld id="{8226254B-FFF6-474D-A590-D21B9247E900}" type="slidenum">
              <a:rPr lang="de-DE" smtClean="0"/>
              <a:pPr/>
              <a:t>‹Nr.›</a:t>
            </a:fld>
            <a:endParaRPr lang="de-DE"/>
          </a:p>
        </p:txBody>
      </p:sp>
      <p:sp>
        <p:nvSpPr>
          <p:cNvPr id="28" name="Fußzeilenplatzhalter 27"/>
          <p:cNvSpPr>
            <a:spLocks noGrp="1"/>
          </p:cNvSpPr>
          <p:nvPr>
            <p:ph type="ftr" sz="quarter" idx="12"/>
          </p:nvPr>
        </p:nvSpPr>
        <p:spPr/>
        <p:txBody>
          <a:bodyPr rtlCol="0"/>
          <a:lstStyle/>
          <a:p>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de-DE" smtClean="0"/>
              <a:t>Titelmasterformat durch Klicken bearbeiten</a:t>
            </a:r>
            <a:endParaRPr kumimoji="0" lang="en-US"/>
          </a:p>
        </p:txBody>
      </p:sp>
      <p:sp>
        <p:nvSpPr>
          <p:cNvPr id="3" name="Datumsplatzhalter 2"/>
          <p:cNvSpPr>
            <a:spLocks noGrp="1"/>
          </p:cNvSpPr>
          <p:nvPr>
            <p:ph type="dt" sz="half" idx="10"/>
          </p:nvPr>
        </p:nvSpPr>
        <p:spPr>
          <a:xfrm>
            <a:off x="6583680" y="612648"/>
            <a:ext cx="957264" cy="457200"/>
          </a:xfrm>
        </p:spPr>
        <p:txBody>
          <a:bodyPr/>
          <a:lstStyle/>
          <a:p>
            <a:fld id="{53EF8F9B-0553-4B2E-93D9-75083FDB621B}" type="datetime1">
              <a:rPr lang="de-DE" smtClean="0"/>
              <a:pPr/>
              <a:t>20.02.2017</a:t>
            </a:fld>
            <a:endParaRPr lang="de-DE"/>
          </a:p>
        </p:txBody>
      </p:sp>
      <p:sp>
        <p:nvSpPr>
          <p:cNvPr id="4" name="Fußzeilenplatzhalter 3"/>
          <p:cNvSpPr>
            <a:spLocks noGrp="1"/>
          </p:cNvSpPr>
          <p:nvPr>
            <p:ph type="ftr" sz="quarter" idx="11"/>
          </p:nvPr>
        </p:nvSpPr>
        <p:spPr>
          <a:xfrm>
            <a:off x="5257800" y="612648"/>
            <a:ext cx="1325880" cy="457200"/>
          </a:xfrm>
        </p:spPr>
        <p:txBody>
          <a:bodyPr/>
          <a:lstStyle/>
          <a:p>
            <a:endParaRPr lang="de-DE"/>
          </a:p>
        </p:txBody>
      </p:sp>
      <p:sp>
        <p:nvSpPr>
          <p:cNvPr id="5" name="Foliennummernplatzhalter 4"/>
          <p:cNvSpPr>
            <a:spLocks noGrp="1"/>
          </p:cNvSpPr>
          <p:nvPr>
            <p:ph type="sldNum" sz="quarter" idx="12"/>
          </p:nvPr>
        </p:nvSpPr>
        <p:spPr>
          <a:xfrm>
            <a:off x="8174736" y="2272"/>
            <a:ext cx="762000" cy="365760"/>
          </a:xfrm>
        </p:spPr>
        <p:txBody>
          <a:bodyPr/>
          <a:lstStyle/>
          <a:p>
            <a:fld id="{8226254B-FFF6-474D-A590-D21B9247E900}"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ABDB64C-57E5-46EE-B9DB-BD5FF3BDDA98}" type="datetime1">
              <a:rPr lang="de-DE" smtClean="0"/>
              <a:pPr/>
              <a:t>20.02.2017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226254B-FFF6-474D-A590-D21B9247E900}"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353496" y="1101970"/>
            <a:ext cx="3383280" cy="877824"/>
          </a:xfrm>
        </p:spPr>
        <p:txBody>
          <a:bodyPr anchor="b"/>
          <a:lstStyle>
            <a:lvl1pPr algn="l">
              <a:buNone/>
              <a:defRPr sz="1800" b="1"/>
            </a:lvl1pPr>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Textmasterformate durch Klicken bearbeiten</a:t>
            </a:r>
          </a:p>
        </p:txBody>
      </p:sp>
      <p:sp>
        <p:nvSpPr>
          <p:cNvPr id="4" name="Inhaltsplatzhalt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de-DE" smtClean="0"/>
              <a:t>Textmasterformate durch Klicken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p>
            <a:fld id="{655EBF0F-E77B-4746-AC86-0DA8B5BEFF15}" type="datetime1">
              <a:rPr lang="de-DE" smtClean="0"/>
              <a:pPr/>
              <a:t>20.02.2017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226254B-FFF6-474D-A590-D21B9247E900}"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440437" y="1109163"/>
            <a:ext cx="586803" cy="4681637"/>
          </a:xfrm>
        </p:spPr>
        <p:txBody>
          <a:bodyPr vert="vert270" lIns="45720" tIns="0" rIns="45720" anchor="t"/>
          <a:lstStyle>
            <a:lvl1pPr algn="ctr">
              <a:buNone/>
              <a:defRPr sz="2000" b="1"/>
            </a:lvl1pPr>
          </a:lstStyle>
          <a:p>
            <a:r>
              <a:rPr kumimoji="0" lang="de-DE" smtClean="0"/>
              <a:t>Titelmasterformat durch Klicken bearbeiten</a:t>
            </a:r>
            <a:endParaRPr kumimoji="0" lang="en-US"/>
          </a:p>
        </p:txBody>
      </p:sp>
      <p:sp>
        <p:nvSpPr>
          <p:cNvPr id="3" name="Bildplatzhalt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de-DE" smtClean="0"/>
              <a:t>Bild durch Klicken auf Symbol hinzufügen</a:t>
            </a:r>
            <a:endParaRPr kumimoji="0" lang="en-US" dirty="0"/>
          </a:p>
        </p:txBody>
      </p:sp>
      <p:sp>
        <p:nvSpPr>
          <p:cNvPr id="4" name="Textplatzhalter 3"/>
          <p:cNvSpPr>
            <a:spLocks noGrp="1"/>
          </p:cNvSpPr>
          <p:nvPr>
            <p:ph type="body" sz="half" idx="2"/>
          </p:nvPr>
        </p:nvSpPr>
        <p:spPr>
          <a:xfrm>
            <a:off x="6088443" y="3274311"/>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de-DE" smtClean="0"/>
              <a:t>Textmasterformate durch Klicken bearbeiten</a:t>
            </a:r>
          </a:p>
        </p:txBody>
      </p:sp>
      <p:sp>
        <p:nvSpPr>
          <p:cNvPr id="5" name="Datumsplatzhalter 4"/>
          <p:cNvSpPr>
            <a:spLocks noGrp="1"/>
          </p:cNvSpPr>
          <p:nvPr>
            <p:ph type="dt" sz="half" idx="10"/>
          </p:nvPr>
        </p:nvSpPr>
        <p:spPr/>
        <p:txBody>
          <a:bodyPr/>
          <a:lstStyle/>
          <a:p>
            <a:fld id="{4ADBE64B-7FFF-4145-8688-16BE3282179D}" type="datetime1">
              <a:rPr lang="de-DE" smtClean="0"/>
              <a:pPr/>
              <a:t>20.02.2017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226254B-FFF6-474D-A590-D21B9247E900}"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hteck 27"/>
          <p:cNvSpPr/>
          <p:nvPr/>
        </p:nvSpPr>
        <p:spPr>
          <a:xfrm>
            <a:off x="1" y="366821"/>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hteck 28"/>
          <p:cNvSpPr/>
          <p:nvPr/>
        </p:nvSpPr>
        <p:spPr>
          <a:xfrm>
            <a:off x="0" y="-1"/>
            <a:ext cx="9144000" cy="310663"/>
          </a:xfrm>
          <a:prstGeom prst="rect">
            <a:avLst/>
          </a:prstGeom>
          <a:solidFill>
            <a:schemeClr val="accent2">
              <a:lumMod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hteck 29"/>
          <p:cNvSpPr/>
          <p:nvPr/>
        </p:nvSpPr>
        <p:spPr>
          <a:xfrm>
            <a:off x="4" y="308279"/>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hteck 30"/>
          <p:cNvSpPr/>
          <p:nvPr/>
        </p:nvSpPr>
        <p:spPr>
          <a:xfrm flipV="1">
            <a:off x="5410185" y="360249"/>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hteck 31"/>
          <p:cNvSpPr/>
          <p:nvPr/>
        </p:nvSpPr>
        <p:spPr>
          <a:xfrm flipV="1">
            <a:off x="5410204" y="440115"/>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Abgerundetes Rechteck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Abgerundetes Rechteck 33"/>
          <p:cNvSpPr/>
          <p:nvPr/>
        </p:nvSpPr>
        <p:spPr bwMode="white">
          <a:xfrm>
            <a:off x="7373647"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hteck 34"/>
          <p:cNvSpPr/>
          <p:nvPr/>
        </p:nvSpPr>
        <p:spPr bwMode="invGray">
          <a:xfrm>
            <a:off x="9084965" y="-2001"/>
            <a:ext cx="57627"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hteck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hteck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hteck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hteck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hteck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elplatzhalter 21"/>
          <p:cNvSpPr>
            <a:spLocks noGrp="1"/>
          </p:cNvSpPr>
          <p:nvPr>
            <p:ph type="title"/>
          </p:nvPr>
        </p:nvSpPr>
        <p:spPr>
          <a:xfrm>
            <a:off x="457200" y="1143000"/>
            <a:ext cx="8229600" cy="1066800"/>
          </a:xfrm>
          <a:prstGeom prst="rect">
            <a:avLst/>
          </a:prstGeom>
        </p:spPr>
        <p:txBody>
          <a:bodyPr vert="horz" anchor="ctr">
            <a:normAutofit/>
          </a:bodyPr>
          <a:lstStyle/>
          <a:p>
            <a:r>
              <a:rPr kumimoji="0" lang="de-DE" dirty="0" smtClean="0"/>
              <a:t>Titelmasterformat durch Klicken bearbeiten</a:t>
            </a:r>
            <a:endParaRPr kumimoji="0" lang="en-US" dirty="0"/>
          </a:p>
        </p:txBody>
      </p:sp>
      <p:sp>
        <p:nvSpPr>
          <p:cNvPr id="13" name="Textplatzhalter 12"/>
          <p:cNvSpPr>
            <a:spLocks noGrp="1"/>
          </p:cNvSpPr>
          <p:nvPr>
            <p:ph type="body" idx="1"/>
          </p:nvPr>
        </p:nvSpPr>
        <p:spPr>
          <a:xfrm>
            <a:off x="457200" y="2249424"/>
            <a:ext cx="8229600" cy="4325112"/>
          </a:xfrm>
          <a:prstGeom prst="rect">
            <a:avLst/>
          </a:prstGeom>
          <a:ln>
            <a:noFill/>
          </a:ln>
        </p:spPr>
        <p:txBody>
          <a:bodyPr vert="horz">
            <a:normAutofit/>
          </a:bodyPr>
          <a:lstStyle/>
          <a:p>
            <a:pPr lvl="0" eaLnBrk="1" latinLnBrk="0" hangingPunct="1"/>
            <a:r>
              <a:rPr kumimoji="0" lang="de-DE" dirty="0" smtClean="0"/>
              <a:t>Textmasterformate durch Klicken bearbeiten</a:t>
            </a:r>
          </a:p>
          <a:p>
            <a:pPr lvl="1" eaLnBrk="1" latinLnBrk="0" hangingPunct="1"/>
            <a:r>
              <a:rPr kumimoji="0" lang="de-DE" dirty="0" smtClean="0"/>
              <a:t>Zweite Ebene</a:t>
            </a:r>
          </a:p>
          <a:p>
            <a:pPr lvl="2" eaLnBrk="1" latinLnBrk="0" hangingPunct="1"/>
            <a:r>
              <a:rPr kumimoji="0" lang="de-DE" dirty="0" smtClean="0"/>
              <a:t>Dritte Ebene</a:t>
            </a:r>
          </a:p>
          <a:p>
            <a:pPr lvl="3" eaLnBrk="1" latinLnBrk="0" hangingPunct="1"/>
            <a:r>
              <a:rPr kumimoji="0" lang="de-DE" dirty="0" smtClean="0"/>
              <a:t>Vierte Ebene</a:t>
            </a:r>
          </a:p>
          <a:p>
            <a:pPr lvl="4" eaLnBrk="1" latinLnBrk="0" hangingPunct="1"/>
            <a:r>
              <a:rPr kumimoji="0" lang="de-DE" dirty="0" smtClean="0"/>
              <a:t>Fünfte Ebene</a:t>
            </a:r>
            <a:endParaRPr kumimoji="0" lang="en-US" dirty="0"/>
          </a:p>
        </p:txBody>
      </p:sp>
      <p:sp>
        <p:nvSpPr>
          <p:cNvPr id="14" name="Datumsplatzhalter 13"/>
          <p:cNvSpPr>
            <a:spLocks noGrp="1"/>
          </p:cNvSpPr>
          <p:nvPr>
            <p:ph type="dt" sz="half" idx="2"/>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fld id="{B0F3B662-0445-4A76-A691-8A569CB36392}" type="datetime1">
              <a:rPr lang="de-DE" smtClean="0"/>
              <a:pPr/>
              <a:t>20.02.2017</a:t>
            </a:fld>
            <a:endParaRPr lang="de-DE" dirty="0"/>
          </a:p>
        </p:txBody>
      </p:sp>
      <p:sp>
        <p:nvSpPr>
          <p:cNvPr id="3" name="Fußzeilenplatzhalter 2"/>
          <p:cNvSpPr>
            <a:spLocks noGrp="1"/>
          </p:cNvSpPr>
          <p:nvPr>
            <p:ph type="ftr" sz="quarter" idx="3"/>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r>
              <a:rPr lang="de-DE" dirty="0" smtClean="0"/>
              <a:t>allg. Jugendarbeit im Reitsport</a:t>
            </a:r>
            <a:endParaRPr lang="de-DE" dirty="0"/>
          </a:p>
        </p:txBody>
      </p:sp>
      <p:sp>
        <p:nvSpPr>
          <p:cNvPr id="23" name="Foliennummernplatzhalt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8226254B-FFF6-474D-A590-D21B9247E900}" type="slidenum">
              <a:rPr lang="de-DE" smtClean="0"/>
              <a:pPr/>
              <a:t>‹Nr.›</a:t>
            </a:fld>
            <a:endParaRPr lang="de-DE"/>
          </a:p>
        </p:txBody>
      </p:sp>
      <p:pic>
        <p:nvPicPr>
          <p:cNvPr id="2050" name="Picture 2"/>
          <p:cNvPicPr>
            <a:picLocks noChangeAspect="1" noChangeArrowheads="1"/>
          </p:cNvPicPr>
          <p:nvPr userDrawn="1"/>
        </p:nvPicPr>
        <p:blipFill>
          <a:blip r:embed="rId13" cstate="print">
            <a:lum bright="10000"/>
          </a:blip>
          <a:stretch>
            <a:fillRect/>
          </a:stretch>
        </p:blipFill>
        <p:spPr bwMode="auto">
          <a:xfrm>
            <a:off x="7352532" y="116632"/>
            <a:ext cx="819868" cy="947296"/>
          </a:xfrm>
          <a:prstGeom prst="rect">
            <a:avLst/>
          </a:prstGeom>
          <a:noFill/>
          <a:ln>
            <a:solidFill>
              <a:schemeClr val="bg1"/>
            </a:solid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2">
            <a:lumMod val="60000"/>
            <a:lumOff val="40000"/>
          </a:schemeClr>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tx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pferd-aktuell.de/jugend/allgemeine-jugendarbeit/allgemeine-jugendarbei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51520" y="1310903"/>
            <a:ext cx="9505056" cy="2046089"/>
          </a:xfrm>
        </p:spPr>
        <p:txBody>
          <a:bodyPr>
            <a:noAutofit/>
          </a:bodyPr>
          <a:lstStyle/>
          <a:p>
            <a:r>
              <a:rPr lang="de-DE" sz="3200" dirty="0" smtClean="0"/>
              <a:t>20.02.2017</a:t>
            </a:r>
            <a:br>
              <a:rPr lang="de-DE" sz="3200" dirty="0" smtClean="0"/>
            </a:br>
            <a:r>
              <a:rPr lang="de-DE" sz="3200" dirty="0" smtClean="0"/>
              <a:t>Jahresmitgliederversammlung </a:t>
            </a:r>
            <a:br>
              <a:rPr lang="de-DE" sz="3200" dirty="0" smtClean="0"/>
            </a:br>
            <a:r>
              <a:rPr lang="de-DE" sz="3200" dirty="0" smtClean="0"/>
              <a:t>Bezirkspferdesportverband Braunschweig e.V.</a:t>
            </a:r>
            <a:endParaRPr lang="de-DE" sz="3200" dirty="0"/>
          </a:p>
        </p:txBody>
      </p:sp>
      <p:sp>
        <p:nvSpPr>
          <p:cNvPr id="3" name="Untertitel 2"/>
          <p:cNvSpPr>
            <a:spLocks noGrp="1"/>
          </p:cNvSpPr>
          <p:nvPr>
            <p:ph type="subTitle" idx="1"/>
          </p:nvPr>
        </p:nvSpPr>
        <p:spPr>
          <a:xfrm>
            <a:off x="267072" y="3933056"/>
            <a:ext cx="4953000" cy="2736304"/>
          </a:xfrm>
        </p:spPr>
        <p:txBody>
          <a:bodyPr>
            <a:normAutofit/>
          </a:bodyPr>
          <a:lstStyle/>
          <a:p>
            <a:r>
              <a:rPr lang="de-DE" sz="2800" dirty="0" smtClean="0"/>
              <a:t>Jugendarbeit im Pferdesport</a:t>
            </a:r>
          </a:p>
          <a:p>
            <a:endParaRPr lang="de-DE" sz="1400" dirty="0" smtClean="0"/>
          </a:p>
          <a:p>
            <a:r>
              <a:rPr lang="de-DE" sz="1700" dirty="0" smtClean="0"/>
              <a:t>von Ineken Stute und Emma-Lee Theuss</a:t>
            </a:r>
          </a:p>
        </p:txBody>
      </p:sp>
      <p:pic>
        <p:nvPicPr>
          <p:cNvPr id="1028" name="Picture 4"/>
          <p:cNvPicPr>
            <a:picLocks noChangeAspect="1" noChangeArrowheads="1"/>
          </p:cNvPicPr>
          <p:nvPr/>
        </p:nvPicPr>
        <p:blipFill>
          <a:blip r:embed="rId3" cstate="print"/>
          <a:srcRect/>
          <a:stretch>
            <a:fillRect/>
          </a:stretch>
        </p:blipFill>
        <p:spPr bwMode="auto">
          <a:xfrm>
            <a:off x="6197634" y="4337720"/>
            <a:ext cx="1830750" cy="2115616"/>
          </a:xfrm>
          <a:prstGeom prst="rect">
            <a:avLst/>
          </a:prstGeom>
          <a:noFill/>
          <a:ln w="9525">
            <a:noFill/>
            <a:miter lim="800000"/>
            <a:headEnd/>
            <a:tailEnd/>
          </a:ln>
        </p:spPr>
      </p:pic>
    </p:spTree>
  </p:cSld>
  <p:clrMapOvr>
    <a:masterClrMapping/>
  </p:clrMapOvr>
  <p:transition>
    <p:pull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2267744" y="948801"/>
            <a:ext cx="5184576" cy="3560319"/>
          </a:xfrm>
          <a:prstGeom prst="rect">
            <a:avLst/>
          </a:prstGeom>
          <a:noFill/>
          <a:ln w="9525">
            <a:noFill/>
            <a:miter lim="800000"/>
            <a:headEnd/>
            <a:tailEnd/>
          </a:ln>
          <a:effectLst/>
        </p:spPr>
      </p:pic>
      <p:sp>
        <p:nvSpPr>
          <p:cNvPr id="2" name="Titel 1"/>
          <p:cNvSpPr>
            <a:spLocks noGrp="1"/>
          </p:cNvSpPr>
          <p:nvPr>
            <p:ph type="title"/>
          </p:nvPr>
        </p:nvSpPr>
        <p:spPr/>
        <p:txBody>
          <a:bodyPr>
            <a:normAutofit/>
          </a:bodyPr>
          <a:lstStyle/>
          <a:p>
            <a:r>
              <a:rPr lang="de-DE" dirty="0" smtClean="0"/>
              <a:t>J-TEAM</a:t>
            </a:r>
            <a:endParaRPr lang="de-DE" dirty="0"/>
          </a:p>
        </p:txBody>
      </p:sp>
      <p:sp>
        <p:nvSpPr>
          <p:cNvPr id="3" name="Inhaltsplatzhalter 2"/>
          <p:cNvSpPr>
            <a:spLocks noGrp="1"/>
          </p:cNvSpPr>
          <p:nvPr>
            <p:ph idx="1"/>
          </p:nvPr>
        </p:nvSpPr>
        <p:spPr>
          <a:xfrm>
            <a:off x="179512" y="4653136"/>
            <a:ext cx="8964488" cy="1849392"/>
          </a:xfrm>
        </p:spPr>
        <p:txBody>
          <a:bodyPr>
            <a:normAutofit fontScale="85000" lnSpcReduction="10000"/>
          </a:bodyPr>
          <a:lstStyle/>
          <a:p>
            <a:r>
              <a:rPr lang="de-DE" sz="2600" dirty="0" smtClean="0"/>
              <a:t>Kampagne von der Sportjugend Niedersachsen (Jugendorganisation des LandesSportBundes Niedersachsen) zur Förderung und Unterstützung von Jugend-Teams </a:t>
            </a:r>
          </a:p>
          <a:p>
            <a:endParaRPr lang="de-DE" sz="2600" dirty="0" smtClean="0"/>
          </a:p>
          <a:p>
            <a:r>
              <a:rPr lang="de-DE" sz="2600" dirty="0" smtClean="0"/>
              <a:t> http://www.sportjugend-nds.de/sportjugendniedersachsen.html</a:t>
            </a:r>
          </a:p>
          <a:p>
            <a:endParaRPr lang="de-DE" sz="2600" dirty="0" smtClean="0"/>
          </a:p>
        </p:txBody>
      </p:sp>
      <p:sp>
        <p:nvSpPr>
          <p:cNvPr id="6" name="Foliennummernplatzhalter 5"/>
          <p:cNvSpPr>
            <a:spLocks noGrp="1"/>
          </p:cNvSpPr>
          <p:nvPr>
            <p:ph type="sldNum" sz="quarter" idx="12"/>
          </p:nvPr>
        </p:nvSpPr>
        <p:spPr/>
        <p:txBody>
          <a:bodyPr/>
          <a:lstStyle/>
          <a:p>
            <a:fld id="{8226254B-FFF6-474D-A590-D21B9247E900}" type="slidenum">
              <a:rPr lang="de-DE" smtClean="0"/>
              <a:pPr/>
              <a:t>10</a:t>
            </a:fld>
            <a:endParaRPr lang="de-DE"/>
          </a:p>
        </p:txBody>
      </p:sp>
      <p:sp>
        <p:nvSpPr>
          <p:cNvPr id="7"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8"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Schönberg\Allg. Jugendarbeit\Jugend-Team\04_Veranstaltungen und Aktionen\2016\17.06. PSV-Kids-Games HA.LT\Bilder Tina\BCBC9565foto_stroscher.jpg"/>
          <p:cNvPicPr>
            <a:picLocks noChangeAspect="1" noChangeArrowheads="1"/>
          </p:cNvPicPr>
          <p:nvPr/>
        </p:nvPicPr>
        <p:blipFill>
          <a:blip r:embed="rId3" cstate="print"/>
          <a:srcRect/>
          <a:stretch>
            <a:fillRect/>
          </a:stretch>
        </p:blipFill>
        <p:spPr bwMode="auto">
          <a:xfrm>
            <a:off x="4788024" y="1916832"/>
            <a:ext cx="3600400" cy="2401235"/>
          </a:xfrm>
          <a:prstGeom prst="rect">
            <a:avLst/>
          </a:prstGeom>
          <a:noFill/>
        </p:spPr>
      </p:pic>
      <p:pic>
        <p:nvPicPr>
          <p:cNvPr id="9" name="Bild 3"/>
          <p:cNvPicPr>
            <a:picLocks noChangeAspect="1"/>
          </p:cNvPicPr>
          <p:nvPr/>
        </p:nvPicPr>
        <p:blipFill>
          <a:blip r:embed="rId4" cstate="print"/>
          <a:stretch>
            <a:fillRect/>
          </a:stretch>
        </p:blipFill>
        <p:spPr>
          <a:xfrm>
            <a:off x="971600" y="4149080"/>
            <a:ext cx="3888432" cy="2592288"/>
          </a:xfrm>
          <a:prstGeom prst="rect">
            <a:avLst/>
          </a:prstGeom>
          <a:ln>
            <a:noFill/>
          </a:ln>
        </p:spPr>
      </p:pic>
      <p:sp>
        <p:nvSpPr>
          <p:cNvPr id="2" name="Titel 1"/>
          <p:cNvSpPr>
            <a:spLocks noGrp="1"/>
          </p:cNvSpPr>
          <p:nvPr>
            <p:ph type="title"/>
          </p:nvPr>
        </p:nvSpPr>
        <p:spPr>
          <a:xfrm>
            <a:off x="35496" y="620688"/>
            <a:ext cx="8075240" cy="1066800"/>
          </a:xfrm>
        </p:spPr>
        <p:txBody>
          <a:bodyPr>
            <a:normAutofit/>
          </a:bodyPr>
          <a:lstStyle/>
          <a:p>
            <a:r>
              <a:rPr lang="de-DE" sz="2800" dirty="0" smtClean="0"/>
              <a:t>Aktivitäten und Projekte Jugend-Team PSV Han</a:t>
            </a:r>
            <a:endParaRPr lang="de-DE" sz="2800" dirty="0"/>
          </a:p>
        </p:txBody>
      </p:sp>
      <p:sp>
        <p:nvSpPr>
          <p:cNvPr id="5" name="Foliennummernplatzhalter 4"/>
          <p:cNvSpPr>
            <a:spLocks noGrp="1"/>
          </p:cNvSpPr>
          <p:nvPr>
            <p:ph type="sldNum" sz="quarter" idx="12"/>
          </p:nvPr>
        </p:nvSpPr>
        <p:spPr/>
        <p:txBody>
          <a:bodyPr/>
          <a:lstStyle/>
          <a:p>
            <a:fld id="{8226254B-FFF6-474D-A590-D21B9247E900}" type="slidenum">
              <a:rPr lang="de-DE" smtClean="0"/>
              <a:pPr/>
              <a:t>11</a:t>
            </a:fld>
            <a:endParaRPr lang="de-DE"/>
          </a:p>
        </p:txBody>
      </p:sp>
      <p:sp>
        <p:nvSpPr>
          <p:cNvPr id="6"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7"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pic>
        <p:nvPicPr>
          <p:cNvPr id="4" name="Picture 2" descr="F:\Schönberg\Allg. Jugendarbeit\Jugend-Team\01_Mitglieder\2712psv_jugendteam_halt.jpg"/>
          <p:cNvPicPr>
            <a:picLocks noChangeAspect="1" noChangeArrowheads="1"/>
          </p:cNvPicPr>
          <p:nvPr/>
        </p:nvPicPr>
        <p:blipFill>
          <a:blip r:embed="rId5" cstate="print"/>
          <a:srcRect/>
          <a:stretch>
            <a:fillRect/>
          </a:stretch>
        </p:blipFill>
        <p:spPr bwMode="auto">
          <a:xfrm>
            <a:off x="430931" y="1916832"/>
            <a:ext cx="4429101" cy="2952328"/>
          </a:xfrm>
          <a:prstGeom prst="rect">
            <a:avLst/>
          </a:prstGeom>
          <a:noFill/>
        </p:spPr>
      </p:pic>
      <p:sp>
        <p:nvSpPr>
          <p:cNvPr id="10" name="Titel 1"/>
          <p:cNvSpPr txBox="1">
            <a:spLocks/>
          </p:cNvSpPr>
          <p:nvPr/>
        </p:nvSpPr>
        <p:spPr>
          <a:xfrm>
            <a:off x="251520" y="1412776"/>
            <a:ext cx="8280920" cy="576064"/>
          </a:xfrm>
          <a:prstGeom prst="rect">
            <a:avLst/>
          </a:prstGeom>
        </p:spPr>
        <p:txBody>
          <a:bodyPr vert="horz" anchor="ctr">
            <a:normAutofit fontScale="5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800" dirty="0" smtClean="0">
                <a:solidFill>
                  <a:schemeClr val="tx2"/>
                </a:solidFill>
                <a:latin typeface="+mj-lt"/>
                <a:ea typeface="+mj-ea"/>
                <a:cs typeface="+mj-cs"/>
              </a:rPr>
              <a:t>Landesmeisterschaften:</a:t>
            </a:r>
          </a:p>
          <a:p>
            <a:pPr marL="0" marR="0" lvl="0" indent="0" algn="l" defTabSz="914400" rtl="0" eaLnBrk="1" fontAlgn="auto" latinLnBrk="0" hangingPunct="1">
              <a:lnSpc>
                <a:spcPct val="100000"/>
              </a:lnSpc>
              <a:spcBef>
                <a:spcPct val="0"/>
              </a:spcBef>
              <a:spcAft>
                <a:spcPts val="0"/>
              </a:spcAft>
              <a:buClrTx/>
              <a:buSzTx/>
              <a:buFontTx/>
              <a:buNone/>
              <a:tabLst/>
              <a:defRPr/>
            </a:pPr>
            <a:r>
              <a:rPr lang="de-DE" sz="2800" dirty="0" smtClean="0">
                <a:solidFill>
                  <a:schemeClr val="tx2"/>
                </a:solidFill>
                <a:latin typeface="+mj-lt"/>
                <a:ea typeface="+mj-ea"/>
                <a:cs typeface="+mj-cs"/>
              </a:rPr>
              <a:t>Jugendcamp, PSV-Kids-Games, </a:t>
            </a:r>
            <a:r>
              <a:rPr kumimoji="0" lang="de-DE" sz="2800" b="0" i="0" u="none" strike="noStrike" kern="1200" cap="none" spc="0" normalizeH="0" noProof="0" dirty="0" smtClean="0">
                <a:ln>
                  <a:noFill/>
                </a:ln>
                <a:solidFill>
                  <a:schemeClr val="tx2"/>
                </a:solidFill>
                <a:effectLst/>
                <a:uLnTx/>
                <a:uFillTx/>
                <a:latin typeface="+mj-lt"/>
                <a:ea typeface="+mj-ea"/>
                <a:cs typeface="+mj-cs"/>
              </a:rPr>
              <a:t>Meisterehrungen und Vergabe des Fair-Play-Preises</a:t>
            </a:r>
            <a:endParaRPr kumimoji="0" lang="de-DE" sz="2800" b="0" i="0" u="none" strike="noStrike" kern="1200" cap="none" spc="0" normalizeH="0" baseline="0" noProof="0" dirty="0">
              <a:ln>
                <a:noFill/>
              </a:ln>
              <a:solidFill>
                <a:schemeClr val="tx2"/>
              </a:solidFill>
              <a:effectLst/>
              <a:uLnTx/>
              <a:uFillTx/>
              <a:latin typeface="+mj-lt"/>
              <a:ea typeface="+mj-ea"/>
              <a:cs typeface="+mj-cs"/>
            </a:endParaRPr>
          </a:p>
        </p:txBody>
      </p:sp>
      <p:pic>
        <p:nvPicPr>
          <p:cNvPr id="11" name="Picture 2"/>
          <p:cNvPicPr>
            <a:picLocks noGrp="1" noChangeAspect="1" noChangeArrowheads="1"/>
          </p:cNvPicPr>
          <p:nvPr>
            <p:ph idx="1"/>
          </p:nvPr>
        </p:nvPicPr>
        <p:blipFill>
          <a:blip r:embed="rId6" cstate="print"/>
          <a:srcRect/>
          <a:stretch>
            <a:fillRect/>
          </a:stretch>
        </p:blipFill>
        <p:spPr bwMode="auto">
          <a:xfrm>
            <a:off x="4860032" y="4293096"/>
            <a:ext cx="3528392" cy="2352908"/>
          </a:xfrm>
          <a:prstGeom prst="rect">
            <a:avLst/>
          </a:prstGeom>
          <a:noFill/>
          <a:ln w="9525">
            <a:noFill/>
            <a:miter lim="800000"/>
            <a:headEnd/>
            <a:tailEnd/>
          </a:ln>
          <a:effectLst/>
        </p:spPr>
      </p:pic>
    </p:spTree>
  </p:cSld>
  <p:clrMapOvr>
    <a:masterClrMapping/>
  </p:clrMapOvr>
  <p:transition>
    <p:pull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8226254B-FFF6-474D-A590-D21B9247E900}" type="slidenum">
              <a:rPr lang="de-DE" smtClean="0"/>
              <a:pPr/>
              <a:t>12</a:t>
            </a:fld>
            <a:endParaRPr lang="de-DE"/>
          </a:p>
        </p:txBody>
      </p:sp>
      <p:sp>
        <p:nvSpPr>
          <p:cNvPr id="6"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7"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pic>
        <p:nvPicPr>
          <p:cNvPr id="20482" name="Picture 2" descr="F:\Schönberg\Allg. Jugendarbeit\Jugend-Team\04_Veranstaltungen und Aktionen\2016\17.06. PSV-Kids-Games HA.LT\Bilder Tina\DSC06514.jpg"/>
          <p:cNvPicPr>
            <a:picLocks noChangeAspect="1" noChangeArrowheads="1"/>
          </p:cNvPicPr>
          <p:nvPr/>
        </p:nvPicPr>
        <p:blipFill>
          <a:blip r:embed="rId3" cstate="print"/>
          <a:srcRect/>
          <a:stretch>
            <a:fillRect/>
          </a:stretch>
        </p:blipFill>
        <p:spPr bwMode="auto">
          <a:xfrm>
            <a:off x="107504" y="692696"/>
            <a:ext cx="6154710" cy="3456384"/>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5364088" y="3501008"/>
            <a:ext cx="2592288" cy="3204019"/>
          </a:xfrm>
          <a:prstGeom prst="rect">
            <a:avLst/>
          </a:prstGeom>
          <a:noFill/>
          <a:ln w="9525">
            <a:noFill/>
            <a:miter lim="800000"/>
            <a:headEnd/>
            <a:tailEnd/>
          </a:ln>
        </p:spPr>
      </p:pic>
      <p:pic>
        <p:nvPicPr>
          <p:cNvPr id="11" name="Picture 2" descr="F:\Schönberg\Allg. Jugendarbeit\Jugend-Team\04_Veranstaltungen und Aktionen\2016\17.06. PSV-Kids-Games HA.LT\Bilder Tina\LQ2A7047jugendcamp_foto_pantel.jpg"/>
          <p:cNvPicPr>
            <a:picLocks noChangeAspect="1" noChangeArrowheads="1"/>
          </p:cNvPicPr>
          <p:nvPr/>
        </p:nvPicPr>
        <p:blipFill>
          <a:blip r:embed="rId5" cstate="print"/>
          <a:srcRect/>
          <a:stretch>
            <a:fillRect/>
          </a:stretch>
        </p:blipFill>
        <p:spPr bwMode="auto">
          <a:xfrm>
            <a:off x="5868144" y="1387922"/>
            <a:ext cx="3168352" cy="2113086"/>
          </a:xfrm>
          <a:prstGeom prst="rect">
            <a:avLst/>
          </a:prstGeom>
          <a:noFill/>
        </p:spPr>
      </p:pic>
      <p:pic>
        <p:nvPicPr>
          <p:cNvPr id="12" name="Picture 2" descr="F:\Schönberg\Allg. Jugendarbeit\Jugend-Team\04_Veranstaltungen und Aktionen\2016\17.06. PSV-Kids-Games HA.LT\Bilder Tina\7062jugendcamp_foto_pantel.jpg"/>
          <p:cNvPicPr>
            <a:picLocks noChangeAspect="1" noChangeArrowheads="1"/>
          </p:cNvPicPr>
          <p:nvPr/>
        </p:nvPicPr>
        <p:blipFill>
          <a:blip r:embed="rId6" cstate="print"/>
          <a:srcRect/>
          <a:stretch>
            <a:fillRect/>
          </a:stretch>
        </p:blipFill>
        <p:spPr bwMode="auto">
          <a:xfrm>
            <a:off x="683568" y="3619764"/>
            <a:ext cx="4680520" cy="3121604"/>
          </a:xfrm>
          <a:prstGeom prst="rect">
            <a:avLst/>
          </a:prstGeom>
          <a:noFill/>
        </p:spPr>
      </p:pic>
    </p:spTree>
  </p:cSld>
  <p:clrMapOvr>
    <a:masterClrMapping/>
  </p:clrMapOvr>
  <p:transition>
    <p:pull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8226254B-FFF6-474D-A590-D21B9247E900}" type="slidenum">
              <a:rPr lang="de-DE" smtClean="0"/>
              <a:pPr/>
              <a:t>13</a:t>
            </a:fld>
            <a:endParaRPr lang="de-DE"/>
          </a:p>
        </p:txBody>
      </p:sp>
      <p:sp>
        <p:nvSpPr>
          <p:cNvPr id="6"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7"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pic>
        <p:nvPicPr>
          <p:cNvPr id="11" name="Picture 2" descr="F:\Schönberg\Allg. Jugendarbeit\Jugend-Team\04_Veranstaltungen und Aktionen\2016\17.06. PSV-Kids-Games HA.LT\Bilder Tina\IMG_1677.JPG"/>
          <p:cNvPicPr>
            <a:picLocks noChangeAspect="1" noChangeArrowheads="1"/>
          </p:cNvPicPr>
          <p:nvPr/>
        </p:nvPicPr>
        <p:blipFill>
          <a:blip r:embed="rId3" cstate="print"/>
          <a:srcRect/>
          <a:stretch>
            <a:fillRect/>
          </a:stretch>
        </p:blipFill>
        <p:spPr bwMode="auto">
          <a:xfrm>
            <a:off x="179512" y="3645024"/>
            <a:ext cx="2304256" cy="3072341"/>
          </a:xfrm>
          <a:prstGeom prst="rect">
            <a:avLst/>
          </a:prstGeom>
          <a:noFill/>
        </p:spPr>
      </p:pic>
      <p:pic>
        <p:nvPicPr>
          <p:cNvPr id="14338" name="Picture 2" descr="F:\Schönberg\Allg. Jugendarbeit\Jugend-Team\04_Veranstaltungen und Aktionen\2016\17.06. PSV-Kids-Games HA.LT\Bilder Tina\7470kids_games_foto_pantel.jpg"/>
          <p:cNvPicPr>
            <a:picLocks noChangeAspect="1" noChangeArrowheads="1"/>
          </p:cNvPicPr>
          <p:nvPr/>
        </p:nvPicPr>
        <p:blipFill>
          <a:blip r:embed="rId4" cstate="print"/>
          <a:srcRect/>
          <a:stretch>
            <a:fillRect/>
          </a:stretch>
        </p:blipFill>
        <p:spPr bwMode="auto">
          <a:xfrm>
            <a:off x="107504" y="548679"/>
            <a:ext cx="5112568" cy="3409753"/>
          </a:xfrm>
          <a:prstGeom prst="rect">
            <a:avLst/>
          </a:prstGeom>
          <a:noFill/>
        </p:spPr>
      </p:pic>
      <p:pic>
        <p:nvPicPr>
          <p:cNvPr id="13" name="Picture 3" descr="F:\Schönberg\Allg. Jugendarbeit\Jugend-Team\04_Veranstaltungen und Aktionen\2016\17.06. PSV-Kids-Games HA.LT\Bilder Tina\IMG_1691.JPG"/>
          <p:cNvPicPr>
            <a:picLocks noGrp="1" noChangeAspect="1" noChangeArrowheads="1"/>
          </p:cNvPicPr>
          <p:nvPr>
            <p:ph idx="1"/>
          </p:nvPr>
        </p:nvPicPr>
        <p:blipFill>
          <a:blip r:embed="rId5" cstate="print"/>
          <a:srcRect/>
          <a:stretch>
            <a:fillRect/>
          </a:stretch>
        </p:blipFill>
        <p:spPr bwMode="auto">
          <a:xfrm>
            <a:off x="5220072" y="1124744"/>
            <a:ext cx="3600400" cy="2700300"/>
          </a:xfrm>
          <a:prstGeom prst="rect">
            <a:avLst/>
          </a:prstGeom>
          <a:noFill/>
        </p:spPr>
      </p:pic>
      <p:pic>
        <p:nvPicPr>
          <p:cNvPr id="12" name="Picture 2" descr="F:\Schönberg\Allg. Jugendarbeit\Jugend-Team\04_Veranstaltungen und Aktionen\2016\17.06. PSV-Kids-Games HA.LT\Bilder Tina\LQ2A7463psv_kids_games_foto_pantel.jpg"/>
          <p:cNvPicPr>
            <a:picLocks noChangeAspect="1" noChangeArrowheads="1"/>
          </p:cNvPicPr>
          <p:nvPr/>
        </p:nvPicPr>
        <p:blipFill>
          <a:blip r:embed="rId6" cstate="print"/>
          <a:srcRect/>
          <a:stretch>
            <a:fillRect/>
          </a:stretch>
        </p:blipFill>
        <p:spPr bwMode="auto">
          <a:xfrm>
            <a:off x="4788024" y="3789039"/>
            <a:ext cx="4283968" cy="2857131"/>
          </a:xfrm>
          <a:prstGeom prst="rect">
            <a:avLst/>
          </a:prstGeom>
          <a:noFill/>
        </p:spPr>
      </p:pic>
      <p:pic>
        <p:nvPicPr>
          <p:cNvPr id="14" name="Picture 3" descr="F:\Schönberg\Allg. Jugendarbeit\Jugend-Team\04_Veranstaltungen und Aktionen\2016\17.06. PSV-Kids-Games HA.LT\Bilder Tina\IMG_1699.JPG"/>
          <p:cNvPicPr>
            <a:picLocks noChangeAspect="1" noChangeArrowheads="1"/>
          </p:cNvPicPr>
          <p:nvPr/>
        </p:nvPicPr>
        <p:blipFill>
          <a:blip r:embed="rId7" cstate="print"/>
          <a:srcRect/>
          <a:stretch>
            <a:fillRect/>
          </a:stretch>
        </p:blipFill>
        <p:spPr bwMode="auto">
          <a:xfrm>
            <a:off x="2483768" y="3717032"/>
            <a:ext cx="2301720" cy="3068960"/>
          </a:xfrm>
          <a:prstGeom prst="rect">
            <a:avLst/>
          </a:prstGeom>
          <a:noFill/>
          <a:ln>
            <a:noFill/>
          </a:ln>
        </p:spPr>
      </p:pic>
    </p:spTree>
  </p:cSld>
  <p:clrMapOvr>
    <a:masterClrMapping/>
  </p:clrMapOvr>
  <p:transition>
    <p:pull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8226254B-FFF6-474D-A590-D21B9247E900}" type="slidenum">
              <a:rPr lang="de-DE" smtClean="0"/>
              <a:pPr/>
              <a:t>14</a:t>
            </a:fld>
            <a:endParaRPr lang="de-DE"/>
          </a:p>
        </p:txBody>
      </p:sp>
      <p:sp>
        <p:nvSpPr>
          <p:cNvPr id="6"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7"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107504" y="1556791"/>
            <a:ext cx="4752528" cy="3169683"/>
          </a:xfrm>
          <a:prstGeom prst="rect">
            <a:avLst/>
          </a:prstGeom>
          <a:noFill/>
          <a:ln w="9525">
            <a:noFill/>
            <a:miter lim="800000"/>
            <a:headEnd/>
            <a:tailEnd/>
          </a:ln>
          <a:effectLst/>
        </p:spPr>
      </p:pic>
      <p:sp>
        <p:nvSpPr>
          <p:cNvPr id="11" name="Titel 1"/>
          <p:cNvSpPr txBox="1">
            <a:spLocks/>
          </p:cNvSpPr>
          <p:nvPr/>
        </p:nvSpPr>
        <p:spPr>
          <a:xfrm>
            <a:off x="179512" y="908720"/>
            <a:ext cx="8280920" cy="648072"/>
          </a:xfrm>
          <a:prstGeom prst="rect">
            <a:avLst/>
          </a:prstGeom>
        </p:spPr>
        <p:txBody>
          <a:bodyPr vert="horz" anchor="ctr">
            <a:normAutofit fontScale="5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800" dirty="0" smtClean="0">
                <a:solidFill>
                  <a:schemeClr val="tx2"/>
                </a:solidFill>
                <a:latin typeface="+mj-lt"/>
                <a:ea typeface="+mj-ea"/>
                <a:cs typeface="+mj-cs"/>
              </a:rPr>
              <a:t>Jugend-Challenge Verden: </a:t>
            </a:r>
          </a:p>
          <a:p>
            <a:pPr marL="0" marR="0" lvl="0" indent="0" algn="l" defTabSz="914400" rtl="0" eaLnBrk="1" fontAlgn="auto" latinLnBrk="0" hangingPunct="1">
              <a:lnSpc>
                <a:spcPct val="100000"/>
              </a:lnSpc>
              <a:spcBef>
                <a:spcPct val="0"/>
              </a:spcBef>
              <a:spcAft>
                <a:spcPts val="0"/>
              </a:spcAft>
              <a:buClrTx/>
              <a:buSzTx/>
              <a:buFontTx/>
              <a:buNone/>
              <a:tabLst/>
              <a:defRPr/>
            </a:pPr>
            <a:r>
              <a:rPr lang="de-DE" sz="2800" dirty="0" smtClean="0">
                <a:solidFill>
                  <a:schemeClr val="tx2"/>
                </a:solidFill>
                <a:latin typeface="+mj-lt"/>
                <a:ea typeface="+mj-ea"/>
                <a:cs typeface="+mj-cs"/>
              </a:rPr>
              <a:t>PSV-Kids-Games, Unterstützung der Finalveranstaltung des 8er-Teams</a:t>
            </a:r>
            <a:r>
              <a:rPr kumimoji="0" lang="de-DE" sz="2800" b="0" i="0" u="none" strike="noStrike" kern="1200" cap="none" spc="0" normalizeH="0" noProof="0" dirty="0" smtClean="0">
                <a:ln>
                  <a:noFill/>
                </a:ln>
                <a:solidFill>
                  <a:schemeClr val="tx2"/>
                </a:solidFill>
                <a:effectLst/>
                <a:uLnTx/>
                <a:uFillTx/>
                <a:latin typeface="+mj-lt"/>
                <a:ea typeface="+mj-ea"/>
                <a:cs typeface="+mj-cs"/>
              </a:rPr>
              <a:t> und Vergabe des Fair-Play-Preises</a:t>
            </a:r>
            <a:endParaRPr kumimoji="0" lang="de-DE" sz="2800" b="0" i="0" u="none" strike="noStrike" kern="1200" cap="none" spc="0" normalizeH="0" baseline="0" noProof="0" dirty="0">
              <a:ln>
                <a:noFill/>
              </a:ln>
              <a:solidFill>
                <a:schemeClr val="tx2"/>
              </a:solidFill>
              <a:effectLst/>
              <a:uLnTx/>
              <a:uFillTx/>
              <a:latin typeface="+mj-lt"/>
              <a:ea typeface="+mj-ea"/>
              <a:cs typeface="+mj-cs"/>
            </a:endParaRPr>
          </a:p>
        </p:txBody>
      </p:sp>
      <p:pic>
        <p:nvPicPr>
          <p:cNvPr id="12" name="Bild 2"/>
          <p:cNvPicPr>
            <a:picLocks noGrp="1" noChangeAspect="1"/>
          </p:cNvPicPr>
          <p:nvPr>
            <p:ph idx="1"/>
          </p:nvPr>
        </p:nvPicPr>
        <p:blipFill>
          <a:blip r:embed="rId4" cstate="print"/>
          <a:stretch>
            <a:fillRect/>
          </a:stretch>
        </p:blipFill>
        <p:spPr>
          <a:xfrm>
            <a:off x="107504" y="4221088"/>
            <a:ext cx="3240360" cy="2160240"/>
          </a:xfrm>
          <a:prstGeom prst="rect">
            <a:avLst/>
          </a:prstGeom>
        </p:spPr>
      </p:pic>
      <p:pic>
        <p:nvPicPr>
          <p:cNvPr id="2050" name="Picture 2" descr="F:\Schönberg\Allg. Jugendarbeit\Jugend-Team\04_Veranstaltungen und Aktionen\2016\19.-20.11. Jugendcallenge Verden\Fotos und Videos\0179achterteam_tombola.jpg"/>
          <p:cNvPicPr>
            <a:picLocks noChangeAspect="1" noChangeArrowheads="1"/>
          </p:cNvPicPr>
          <p:nvPr/>
        </p:nvPicPr>
        <p:blipFill>
          <a:blip r:embed="rId5" cstate="print"/>
          <a:srcRect/>
          <a:stretch>
            <a:fillRect/>
          </a:stretch>
        </p:blipFill>
        <p:spPr bwMode="auto">
          <a:xfrm>
            <a:off x="4499992" y="1556792"/>
            <a:ext cx="4104456" cy="2737407"/>
          </a:xfrm>
          <a:prstGeom prst="rect">
            <a:avLst/>
          </a:prstGeom>
          <a:noFill/>
        </p:spPr>
      </p:pic>
      <p:pic>
        <p:nvPicPr>
          <p:cNvPr id="2051" name="Picture 3" descr="F:\Schönberg\Allg. Jugendarbeit\Jugend-Team\04_Veranstaltungen und Aktionen\2016\19.-20.11. Jugendcallenge Verden\Fotos und Videos\0467fairplaypreis_bnc_ponydressur.jpg"/>
          <p:cNvPicPr>
            <a:picLocks noChangeAspect="1" noChangeArrowheads="1"/>
          </p:cNvPicPr>
          <p:nvPr/>
        </p:nvPicPr>
        <p:blipFill>
          <a:blip r:embed="rId6" cstate="print"/>
          <a:srcRect/>
          <a:stretch>
            <a:fillRect/>
          </a:stretch>
        </p:blipFill>
        <p:spPr bwMode="auto">
          <a:xfrm>
            <a:off x="6084168" y="4293096"/>
            <a:ext cx="3023567" cy="2016524"/>
          </a:xfrm>
          <a:prstGeom prst="rect">
            <a:avLst/>
          </a:prstGeom>
          <a:noFill/>
        </p:spPr>
      </p:pic>
      <p:pic>
        <p:nvPicPr>
          <p:cNvPr id="20" name="Picture 2" descr="F:\Schönberg\Allg. Jugendarbeit\Jugend-Team\04_Veranstaltungen und Aktionen\2016\19.-20.11. Jugendcallenge Verden\Fotos und Videos\0198achterteam_tombola.jpg"/>
          <p:cNvPicPr>
            <a:picLocks noChangeAspect="1" noChangeArrowheads="1"/>
          </p:cNvPicPr>
          <p:nvPr/>
        </p:nvPicPr>
        <p:blipFill>
          <a:blip r:embed="rId7" cstate="print"/>
          <a:srcRect/>
          <a:stretch>
            <a:fillRect/>
          </a:stretch>
        </p:blipFill>
        <p:spPr bwMode="auto">
          <a:xfrm>
            <a:off x="3275856" y="4221088"/>
            <a:ext cx="3096344" cy="2304256"/>
          </a:xfrm>
          <a:prstGeom prst="rect">
            <a:avLst/>
          </a:prstGeom>
          <a:noFill/>
        </p:spPr>
      </p:pic>
    </p:spTree>
  </p:cSld>
  <p:clrMapOvr>
    <a:masterClrMapping/>
  </p:clrMapOvr>
  <p:transition>
    <p:pull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F:\Schönberg\Allg. Jugendarbeit\Jugend-Team\04_Veranstaltungen und Aktionen\2016\19.-20.11. Jugendcallenge Verden\Fotos und Videos\IMG_1297.JPG"/>
          <p:cNvPicPr>
            <a:picLocks noChangeAspect="1" noChangeArrowheads="1"/>
          </p:cNvPicPr>
          <p:nvPr/>
        </p:nvPicPr>
        <p:blipFill>
          <a:blip r:embed="rId3" cstate="print"/>
          <a:srcRect/>
          <a:stretch>
            <a:fillRect/>
          </a:stretch>
        </p:blipFill>
        <p:spPr bwMode="auto">
          <a:xfrm>
            <a:off x="3131840" y="548680"/>
            <a:ext cx="3057804" cy="4077072"/>
          </a:xfrm>
          <a:prstGeom prst="rect">
            <a:avLst/>
          </a:prstGeom>
          <a:noFill/>
        </p:spPr>
      </p:pic>
      <p:sp>
        <p:nvSpPr>
          <p:cNvPr id="5" name="Foliennummernplatzhalter 4"/>
          <p:cNvSpPr>
            <a:spLocks noGrp="1"/>
          </p:cNvSpPr>
          <p:nvPr>
            <p:ph type="sldNum" sz="quarter" idx="12"/>
          </p:nvPr>
        </p:nvSpPr>
        <p:spPr/>
        <p:txBody>
          <a:bodyPr/>
          <a:lstStyle/>
          <a:p>
            <a:fld id="{8226254B-FFF6-474D-A590-D21B9247E900}" type="slidenum">
              <a:rPr lang="de-DE" smtClean="0"/>
              <a:pPr/>
              <a:t>15</a:t>
            </a:fld>
            <a:endParaRPr lang="de-DE"/>
          </a:p>
        </p:txBody>
      </p:sp>
      <p:sp>
        <p:nvSpPr>
          <p:cNvPr id="6"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7"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pic>
        <p:nvPicPr>
          <p:cNvPr id="2054" name="Picture 6" descr="F:\Schönberg\Allg. Jugendarbeit\Jugend-Team\04_Veranstaltungen und Aktionen\2016\19.-20.11. Jugendcallenge Verden\Fotos und Videos\IMG_1274.JPG"/>
          <p:cNvPicPr>
            <a:picLocks noChangeAspect="1" noChangeArrowheads="1"/>
          </p:cNvPicPr>
          <p:nvPr/>
        </p:nvPicPr>
        <p:blipFill>
          <a:blip r:embed="rId4" cstate="print"/>
          <a:srcRect/>
          <a:stretch>
            <a:fillRect/>
          </a:stretch>
        </p:blipFill>
        <p:spPr bwMode="auto">
          <a:xfrm>
            <a:off x="107505" y="3429000"/>
            <a:ext cx="3240360" cy="2430270"/>
          </a:xfrm>
          <a:prstGeom prst="rect">
            <a:avLst/>
          </a:prstGeom>
          <a:noFill/>
        </p:spPr>
      </p:pic>
      <p:pic>
        <p:nvPicPr>
          <p:cNvPr id="2052" name="Picture 4" descr="F:\Schönberg\Allg. Jugendarbeit\Jugend-Team\04_Veranstaltungen und Aktionen\2016\19.-20.11. Jugendcallenge Verden\Fotos und Videos\IMG_1247.JPG"/>
          <p:cNvPicPr>
            <a:picLocks noChangeAspect="1" noChangeArrowheads="1"/>
          </p:cNvPicPr>
          <p:nvPr/>
        </p:nvPicPr>
        <p:blipFill>
          <a:blip r:embed="rId5" cstate="print"/>
          <a:srcRect/>
          <a:stretch>
            <a:fillRect/>
          </a:stretch>
        </p:blipFill>
        <p:spPr bwMode="auto">
          <a:xfrm>
            <a:off x="3131840" y="4509120"/>
            <a:ext cx="2880320" cy="2160240"/>
          </a:xfrm>
          <a:prstGeom prst="rect">
            <a:avLst/>
          </a:prstGeom>
          <a:noFill/>
        </p:spPr>
      </p:pic>
      <p:pic>
        <p:nvPicPr>
          <p:cNvPr id="2053" name="Picture 5" descr="F:\Schönberg\Allg. Jugendarbeit\Jugend-Team\04_Veranstaltungen und Aktionen\2016\19.-20.11. Jugendcallenge Verden\Fotos und Videos\IMG_1252.JPG"/>
          <p:cNvPicPr>
            <a:picLocks noChangeAspect="1" noChangeArrowheads="1"/>
          </p:cNvPicPr>
          <p:nvPr/>
        </p:nvPicPr>
        <p:blipFill>
          <a:blip r:embed="rId6" cstate="print"/>
          <a:srcRect/>
          <a:stretch>
            <a:fillRect/>
          </a:stretch>
        </p:blipFill>
        <p:spPr bwMode="auto">
          <a:xfrm>
            <a:off x="5724128" y="1556792"/>
            <a:ext cx="3312368" cy="2484276"/>
          </a:xfrm>
          <a:prstGeom prst="rect">
            <a:avLst/>
          </a:prstGeom>
          <a:noFill/>
        </p:spPr>
      </p:pic>
      <p:pic>
        <p:nvPicPr>
          <p:cNvPr id="2055" name="Picture 7" descr="F:\Schönberg\Allg. Jugendarbeit\Jugend-Team\04_Veranstaltungen und Aktionen\2016\19.-20.11. Jugendcallenge Verden\Fotos und Videos\IMG_1290.JPG"/>
          <p:cNvPicPr>
            <a:picLocks noChangeAspect="1" noChangeArrowheads="1"/>
          </p:cNvPicPr>
          <p:nvPr/>
        </p:nvPicPr>
        <p:blipFill>
          <a:blip r:embed="rId7" cstate="print"/>
          <a:srcRect/>
          <a:stretch>
            <a:fillRect/>
          </a:stretch>
        </p:blipFill>
        <p:spPr bwMode="auto">
          <a:xfrm>
            <a:off x="179512" y="620688"/>
            <a:ext cx="3744416" cy="2808312"/>
          </a:xfrm>
          <a:prstGeom prst="rect">
            <a:avLst/>
          </a:prstGeom>
          <a:noFill/>
        </p:spPr>
      </p:pic>
      <p:pic>
        <p:nvPicPr>
          <p:cNvPr id="13" name="Picture 2"/>
          <p:cNvPicPr>
            <a:picLocks noChangeAspect="1" noChangeArrowheads="1"/>
          </p:cNvPicPr>
          <p:nvPr/>
        </p:nvPicPr>
        <p:blipFill>
          <a:blip r:embed="rId8" cstate="print"/>
          <a:srcRect/>
          <a:stretch>
            <a:fillRect/>
          </a:stretch>
        </p:blipFill>
        <p:spPr bwMode="auto">
          <a:xfrm>
            <a:off x="5868144" y="4005064"/>
            <a:ext cx="3131033" cy="2088232"/>
          </a:xfrm>
          <a:prstGeom prst="rect">
            <a:avLst/>
          </a:prstGeom>
          <a:noFill/>
          <a:ln w="9525">
            <a:noFill/>
            <a:miter lim="800000"/>
            <a:headEnd/>
            <a:tailEnd/>
          </a:ln>
          <a:effectLst/>
        </p:spPr>
      </p:pic>
    </p:spTree>
  </p:cSld>
  <p:clrMapOvr>
    <a:masterClrMapping/>
  </p:clrMapOvr>
  <p:transition>
    <p:pull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F:\Schönberg\Allg. Jugendarbeit\Jugend-Team\04_Veranstaltungen und Aktionen\2016\02.-03.04. Workshop Projektmanagement\Fotos Bettina\Gut11.JPG"/>
          <p:cNvPicPr>
            <a:picLocks noGrp="1" noChangeAspect="1" noChangeArrowheads="1"/>
          </p:cNvPicPr>
          <p:nvPr>
            <p:ph idx="1"/>
          </p:nvPr>
        </p:nvPicPr>
        <p:blipFill>
          <a:blip r:embed="rId3" cstate="print"/>
          <a:srcRect/>
          <a:stretch>
            <a:fillRect/>
          </a:stretch>
        </p:blipFill>
        <p:spPr bwMode="auto">
          <a:xfrm>
            <a:off x="5940152" y="1484784"/>
            <a:ext cx="2232248" cy="1488165"/>
          </a:xfrm>
          <a:prstGeom prst="rect">
            <a:avLst/>
          </a:prstGeom>
          <a:noFill/>
        </p:spPr>
      </p:pic>
      <p:sp>
        <p:nvSpPr>
          <p:cNvPr id="5" name="Foliennummernplatzhalter 4"/>
          <p:cNvSpPr>
            <a:spLocks noGrp="1"/>
          </p:cNvSpPr>
          <p:nvPr>
            <p:ph type="sldNum" sz="quarter" idx="12"/>
          </p:nvPr>
        </p:nvSpPr>
        <p:spPr/>
        <p:txBody>
          <a:bodyPr/>
          <a:lstStyle/>
          <a:p>
            <a:fld id="{8226254B-FFF6-474D-A590-D21B9247E900}" type="slidenum">
              <a:rPr lang="de-DE" smtClean="0"/>
              <a:pPr/>
              <a:t>16</a:t>
            </a:fld>
            <a:endParaRPr lang="de-DE"/>
          </a:p>
        </p:txBody>
      </p:sp>
      <p:sp>
        <p:nvSpPr>
          <p:cNvPr id="6"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7"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11" name="Titel 1"/>
          <p:cNvSpPr txBox="1">
            <a:spLocks/>
          </p:cNvSpPr>
          <p:nvPr/>
        </p:nvSpPr>
        <p:spPr>
          <a:xfrm>
            <a:off x="179512" y="908720"/>
            <a:ext cx="8280920" cy="648072"/>
          </a:xfrm>
          <a:prstGeom prst="rect">
            <a:avLst/>
          </a:prstGeom>
        </p:spPr>
        <p:txBody>
          <a:bodyPr vert="horz" anchor="ctr">
            <a:normAutofit fontScale="5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800" dirty="0" smtClean="0">
                <a:solidFill>
                  <a:schemeClr val="tx2"/>
                </a:solidFill>
                <a:latin typeface="+mj-lt"/>
                <a:ea typeface="+mj-ea"/>
                <a:cs typeface="+mj-cs"/>
              </a:rPr>
              <a:t>Workshops und Weiterbildungen: </a:t>
            </a:r>
          </a:p>
          <a:p>
            <a:pPr marL="0" marR="0" lvl="0" indent="0" algn="l" defTabSz="914400" rtl="0" eaLnBrk="1" fontAlgn="auto" latinLnBrk="0" hangingPunct="1">
              <a:lnSpc>
                <a:spcPct val="100000"/>
              </a:lnSpc>
              <a:spcBef>
                <a:spcPct val="0"/>
              </a:spcBef>
              <a:spcAft>
                <a:spcPts val="0"/>
              </a:spcAft>
              <a:buClrTx/>
              <a:buSzTx/>
              <a:buFontTx/>
              <a:buNone/>
              <a:tabLst/>
              <a:defRPr/>
            </a:pPr>
            <a:r>
              <a:rPr lang="de-DE" sz="2800" noProof="0" dirty="0" smtClean="0">
                <a:solidFill>
                  <a:schemeClr val="tx2"/>
                </a:solidFill>
                <a:latin typeface="+mj-lt"/>
                <a:ea typeface="+mj-ea"/>
                <a:cs typeface="+mj-cs"/>
              </a:rPr>
              <a:t>Projektmanagement, Team-</a:t>
            </a:r>
            <a:r>
              <a:rPr lang="de-DE" sz="2800" noProof="0" dirty="0" err="1" smtClean="0">
                <a:solidFill>
                  <a:schemeClr val="tx2"/>
                </a:solidFill>
                <a:latin typeface="+mj-lt"/>
                <a:ea typeface="+mj-ea"/>
                <a:cs typeface="+mj-cs"/>
              </a:rPr>
              <a:t>Building</a:t>
            </a:r>
            <a:r>
              <a:rPr lang="de-DE" sz="2800" noProof="0" dirty="0" smtClean="0">
                <a:solidFill>
                  <a:schemeClr val="tx2"/>
                </a:solidFill>
                <a:latin typeface="+mj-lt"/>
                <a:ea typeface="+mj-ea"/>
                <a:cs typeface="+mj-cs"/>
              </a:rPr>
              <a:t>, Trainerassistenten, Jugendleitercard, </a:t>
            </a:r>
            <a:r>
              <a:rPr lang="de-DE" sz="2800" noProof="0" dirty="0" err="1" smtClean="0">
                <a:solidFill>
                  <a:schemeClr val="tx2"/>
                </a:solidFill>
                <a:latin typeface="+mj-lt"/>
                <a:ea typeface="+mj-ea"/>
                <a:cs typeface="+mj-cs"/>
              </a:rPr>
              <a:t>Longierabzeichen</a:t>
            </a:r>
            <a:r>
              <a:rPr lang="de-DE" sz="2800" noProof="0" dirty="0" smtClean="0">
                <a:solidFill>
                  <a:schemeClr val="tx2"/>
                </a:solidFill>
                <a:latin typeface="+mj-lt"/>
                <a:ea typeface="+mj-ea"/>
                <a:cs typeface="+mj-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800" b="0" i="0" u="none" strike="noStrike" kern="1200" cap="none" spc="0" normalizeH="0" baseline="0" dirty="0" smtClean="0">
                <a:ln>
                  <a:noFill/>
                </a:ln>
                <a:solidFill>
                  <a:schemeClr val="tx2"/>
                </a:solidFill>
                <a:effectLst/>
                <a:uLnTx/>
                <a:uFillTx/>
                <a:latin typeface="+mj-lt"/>
                <a:ea typeface="+mj-ea"/>
                <a:cs typeface="+mj-cs"/>
              </a:rPr>
              <a:t>Juniorbotschafter Dopingprävention im Pferdesport</a:t>
            </a:r>
            <a:endParaRPr kumimoji="0" lang="de-DE" sz="2800" b="0" i="0" u="none" strike="noStrike" kern="1200" cap="none" spc="0" normalizeH="0" baseline="0" noProof="0" dirty="0">
              <a:ln>
                <a:noFill/>
              </a:ln>
              <a:solidFill>
                <a:schemeClr val="tx2"/>
              </a:solidFill>
              <a:effectLst/>
              <a:uLnTx/>
              <a:uFillTx/>
              <a:latin typeface="+mj-lt"/>
              <a:ea typeface="+mj-ea"/>
              <a:cs typeface="+mj-cs"/>
            </a:endParaRPr>
          </a:p>
        </p:txBody>
      </p:sp>
      <p:pic>
        <p:nvPicPr>
          <p:cNvPr id="14" name="Picture 2" descr="F:\Schönberg\Allg. Jugendarbeit\Jugend-Team\FN Junior-Team\20.-21.02.2016 Juniorbotschafter Dopingprävention\IMG-20160220-WA0020.jpg"/>
          <p:cNvPicPr>
            <a:picLocks noChangeAspect="1" noChangeArrowheads="1"/>
          </p:cNvPicPr>
          <p:nvPr/>
        </p:nvPicPr>
        <p:blipFill>
          <a:blip r:embed="rId4" cstate="print"/>
          <a:srcRect/>
          <a:stretch>
            <a:fillRect/>
          </a:stretch>
        </p:blipFill>
        <p:spPr bwMode="auto">
          <a:xfrm>
            <a:off x="6228184" y="4797152"/>
            <a:ext cx="2568284" cy="1926213"/>
          </a:xfrm>
          <a:prstGeom prst="rect">
            <a:avLst/>
          </a:prstGeom>
          <a:noFill/>
        </p:spPr>
      </p:pic>
      <p:pic>
        <p:nvPicPr>
          <p:cNvPr id="15" name="Picture 2" descr="F:\Schönberg\Allg. Jugendarbeit\Jugend-Team\04_Veranstaltungen und Aktionen\2016\02.-03.04. Workshop Projektmanagement\Fotos Bettina\Gut1.JPG"/>
          <p:cNvPicPr>
            <a:picLocks noChangeAspect="1" noChangeArrowheads="1"/>
          </p:cNvPicPr>
          <p:nvPr/>
        </p:nvPicPr>
        <p:blipFill>
          <a:blip r:embed="rId5" cstate="print"/>
          <a:srcRect/>
          <a:stretch>
            <a:fillRect/>
          </a:stretch>
        </p:blipFill>
        <p:spPr bwMode="auto">
          <a:xfrm>
            <a:off x="107504" y="1556792"/>
            <a:ext cx="2400267" cy="3600400"/>
          </a:xfrm>
          <a:prstGeom prst="rect">
            <a:avLst/>
          </a:prstGeom>
          <a:noFill/>
        </p:spPr>
      </p:pic>
      <p:pic>
        <p:nvPicPr>
          <p:cNvPr id="16" name="Picture 4" descr="F:\Schönberg\Allg. Jugendarbeit\Jugend-Team\04_Veranstaltungen und Aktionen\2016\02.-03.04. Workshop Projektmanagement\Fotos Bettina\Gut4.JPG"/>
          <p:cNvPicPr>
            <a:picLocks noChangeAspect="1" noChangeArrowheads="1"/>
          </p:cNvPicPr>
          <p:nvPr/>
        </p:nvPicPr>
        <p:blipFill>
          <a:blip r:embed="rId6" cstate="print"/>
          <a:srcRect/>
          <a:stretch>
            <a:fillRect/>
          </a:stretch>
        </p:blipFill>
        <p:spPr bwMode="auto">
          <a:xfrm>
            <a:off x="5940152" y="2852936"/>
            <a:ext cx="2952328" cy="1968219"/>
          </a:xfrm>
          <a:prstGeom prst="rect">
            <a:avLst/>
          </a:prstGeom>
          <a:noFill/>
        </p:spPr>
      </p:pic>
      <p:pic>
        <p:nvPicPr>
          <p:cNvPr id="17" name="Picture 2" descr="F:\Schönberg\Allg. Jugendarbeit\Jugend-Team\04_Veranstaltungen und Aktionen\2016\02.-03.04. Workshop Projektmanagement\Fotos Bettina\Gut10.JPG"/>
          <p:cNvPicPr>
            <a:picLocks noChangeAspect="1" noChangeArrowheads="1"/>
          </p:cNvPicPr>
          <p:nvPr/>
        </p:nvPicPr>
        <p:blipFill>
          <a:blip r:embed="rId7" cstate="print"/>
          <a:srcRect/>
          <a:stretch>
            <a:fillRect/>
          </a:stretch>
        </p:blipFill>
        <p:spPr bwMode="auto">
          <a:xfrm>
            <a:off x="2483768" y="1556792"/>
            <a:ext cx="3456384" cy="2304256"/>
          </a:xfrm>
          <a:prstGeom prst="rect">
            <a:avLst/>
          </a:prstGeom>
          <a:noFill/>
        </p:spPr>
      </p:pic>
      <p:pic>
        <p:nvPicPr>
          <p:cNvPr id="19" name="Picture 2" descr="F:\Schönberg\Allg. Jugendarbeit\Jugend-Team\04_Veranstaltungen und Aktionen\2016\02.-03.04. Workshop Projektmanagement\Fotoprotokoll\2016-04-02 15.53.13.jpg"/>
          <p:cNvPicPr>
            <a:picLocks noChangeAspect="1" noChangeArrowheads="1"/>
          </p:cNvPicPr>
          <p:nvPr/>
        </p:nvPicPr>
        <p:blipFill>
          <a:blip r:embed="rId8" cstate="print"/>
          <a:srcRect/>
          <a:stretch>
            <a:fillRect/>
          </a:stretch>
        </p:blipFill>
        <p:spPr bwMode="auto">
          <a:xfrm>
            <a:off x="2483768" y="3861047"/>
            <a:ext cx="3744416" cy="2808313"/>
          </a:xfrm>
          <a:prstGeom prst="rect">
            <a:avLst/>
          </a:prstGeom>
          <a:noFill/>
        </p:spPr>
      </p:pic>
      <p:pic>
        <p:nvPicPr>
          <p:cNvPr id="21" name="Picture 2" descr="F:\Schönberg\Allg. Jugendarbeit\Jugend-Team\04_Veranstaltungen und Aktionen\2016\02.-03.04. Workshop Projektmanagement\Fotos Bettina\Gruppenbild_vorne2.JPG"/>
          <p:cNvPicPr>
            <a:picLocks noChangeAspect="1" noChangeArrowheads="1"/>
          </p:cNvPicPr>
          <p:nvPr/>
        </p:nvPicPr>
        <p:blipFill>
          <a:blip r:embed="rId9" cstate="print"/>
          <a:srcRect/>
          <a:stretch>
            <a:fillRect/>
          </a:stretch>
        </p:blipFill>
        <p:spPr bwMode="auto">
          <a:xfrm>
            <a:off x="179512" y="4725144"/>
            <a:ext cx="2952328" cy="1968219"/>
          </a:xfrm>
          <a:prstGeom prst="rect">
            <a:avLst/>
          </a:prstGeom>
          <a:noFill/>
        </p:spPr>
      </p:pic>
    </p:spTree>
  </p:cSld>
  <p:clrMapOvr>
    <a:masterClrMapping/>
  </p:clrMapOvr>
  <p:transition>
    <p:pull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descr="F:\Schönberg\Allg. Jugendarbeit\Jugend-Team\04_Veranstaltungen und Aktionen\2016\Herbst_ Trainserassistent und JULEICA\Fotos\DSCN0437.JPG"/>
          <p:cNvPicPr>
            <a:picLocks noChangeAspect="1" noChangeArrowheads="1"/>
          </p:cNvPicPr>
          <p:nvPr/>
        </p:nvPicPr>
        <p:blipFill>
          <a:blip r:embed="rId3" cstate="print"/>
          <a:srcRect/>
          <a:stretch>
            <a:fillRect/>
          </a:stretch>
        </p:blipFill>
        <p:spPr bwMode="auto">
          <a:xfrm>
            <a:off x="6516216" y="1988840"/>
            <a:ext cx="2520280" cy="1890210"/>
          </a:xfrm>
          <a:prstGeom prst="rect">
            <a:avLst/>
          </a:prstGeom>
          <a:noFill/>
        </p:spPr>
      </p:pic>
      <p:sp>
        <p:nvSpPr>
          <p:cNvPr id="5" name="Foliennummernplatzhalter 4"/>
          <p:cNvSpPr>
            <a:spLocks noGrp="1"/>
          </p:cNvSpPr>
          <p:nvPr>
            <p:ph type="sldNum" sz="quarter" idx="12"/>
          </p:nvPr>
        </p:nvSpPr>
        <p:spPr/>
        <p:txBody>
          <a:bodyPr/>
          <a:lstStyle/>
          <a:p>
            <a:fld id="{8226254B-FFF6-474D-A590-D21B9247E900}" type="slidenum">
              <a:rPr lang="de-DE" smtClean="0"/>
              <a:pPr/>
              <a:t>17</a:t>
            </a:fld>
            <a:endParaRPr lang="de-DE"/>
          </a:p>
        </p:txBody>
      </p:sp>
      <p:sp>
        <p:nvSpPr>
          <p:cNvPr id="6"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7"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pic>
        <p:nvPicPr>
          <p:cNvPr id="5123" name="Picture 3" descr="F:\Schönberg\Allg. Jugendarbeit\Jugend-Team\04_Veranstaltungen und Aktionen\2017\08.01. Longierabzeichen\Fotos\IMG_1854.JPG"/>
          <p:cNvPicPr>
            <a:picLocks noChangeAspect="1" noChangeArrowheads="1"/>
          </p:cNvPicPr>
          <p:nvPr/>
        </p:nvPicPr>
        <p:blipFill>
          <a:blip r:embed="rId4" cstate="print"/>
          <a:srcRect/>
          <a:stretch>
            <a:fillRect/>
          </a:stretch>
        </p:blipFill>
        <p:spPr bwMode="auto">
          <a:xfrm>
            <a:off x="2702328" y="3356992"/>
            <a:ext cx="2517744" cy="3356992"/>
          </a:xfrm>
          <a:prstGeom prst="rect">
            <a:avLst/>
          </a:prstGeom>
          <a:noFill/>
        </p:spPr>
      </p:pic>
      <p:pic>
        <p:nvPicPr>
          <p:cNvPr id="5124" name="Picture 4" descr="F:\Schönberg\Allg. Jugendarbeit\Jugend-Team\04_Veranstaltungen und Aktionen\2017\08.01. Longierabzeichen\Fotos\IMG_1895.JPG"/>
          <p:cNvPicPr>
            <a:picLocks noChangeAspect="1" noChangeArrowheads="1"/>
          </p:cNvPicPr>
          <p:nvPr/>
        </p:nvPicPr>
        <p:blipFill>
          <a:blip r:embed="rId5" cstate="print"/>
          <a:srcRect/>
          <a:stretch>
            <a:fillRect/>
          </a:stretch>
        </p:blipFill>
        <p:spPr bwMode="auto">
          <a:xfrm>
            <a:off x="2339752" y="692696"/>
            <a:ext cx="4320480" cy="3240360"/>
          </a:xfrm>
          <a:prstGeom prst="rect">
            <a:avLst/>
          </a:prstGeom>
          <a:noFill/>
        </p:spPr>
      </p:pic>
      <p:pic>
        <p:nvPicPr>
          <p:cNvPr id="5125" name="Picture 5" descr="F:\Schönberg\Allg. Jugendarbeit\Jugend-Team\04_Veranstaltungen und Aktionen\2017\08.01. Longierabzeichen\Fotos\IMG_1813.JPG"/>
          <p:cNvPicPr>
            <a:picLocks noChangeAspect="1" noChangeArrowheads="1"/>
          </p:cNvPicPr>
          <p:nvPr/>
        </p:nvPicPr>
        <p:blipFill>
          <a:blip r:embed="rId6" cstate="print"/>
          <a:srcRect/>
          <a:stretch>
            <a:fillRect/>
          </a:stretch>
        </p:blipFill>
        <p:spPr bwMode="auto">
          <a:xfrm>
            <a:off x="107504" y="2708920"/>
            <a:ext cx="2976331" cy="2232248"/>
          </a:xfrm>
          <a:prstGeom prst="rect">
            <a:avLst/>
          </a:prstGeom>
          <a:noFill/>
        </p:spPr>
      </p:pic>
      <p:pic>
        <p:nvPicPr>
          <p:cNvPr id="5126" name="Picture 6" descr="F:\Schönberg\Allg. Jugendarbeit\Jugend-Team\04_Veranstaltungen und Aktionen\2016\Herbst_ Trainserassistent und JULEICA\Fotos\DSCN0390.JPG"/>
          <p:cNvPicPr>
            <a:picLocks noChangeAspect="1" noChangeArrowheads="1"/>
          </p:cNvPicPr>
          <p:nvPr/>
        </p:nvPicPr>
        <p:blipFill>
          <a:blip r:embed="rId7" cstate="print"/>
          <a:srcRect/>
          <a:stretch>
            <a:fillRect/>
          </a:stretch>
        </p:blipFill>
        <p:spPr bwMode="auto">
          <a:xfrm>
            <a:off x="107504" y="548680"/>
            <a:ext cx="2939819" cy="2204864"/>
          </a:xfrm>
          <a:prstGeom prst="rect">
            <a:avLst/>
          </a:prstGeom>
          <a:noFill/>
        </p:spPr>
      </p:pic>
      <p:pic>
        <p:nvPicPr>
          <p:cNvPr id="5127" name="Picture 7" descr="F:\Schönberg\Allg. Jugendarbeit\Jugend-Team\04_Veranstaltungen und Aktionen\2016\Herbst_ Trainserassistent und JULEICA\Fotos\DSCN0413.JPG"/>
          <p:cNvPicPr>
            <a:picLocks noChangeAspect="1" noChangeArrowheads="1"/>
          </p:cNvPicPr>
          <p:nvPr/>
        </p:nvPicPr>
        <p:blipFill>
          <a:blip r:embed="rId8" cstate="print"/>
          <a:srcRect/>
          <a:stretch>
            <a:fillRect/>
          </a:stretch>
        </p:blipFill>
        <p:spPr bwMode="auto">
          <a:xfrm>
            <a:off x="4932040" y="3645024"/>
            <a:ext cx="4104456" cy="3078342"/>
          </a:xfrm>
          <a:prstGeom prst="rect">
            <a:avLst/>
          </a:prstGeom>
          <a:noFill/>
        </p:spPr>
      </p:pic>
      <p:pic>
        <p:nvPicPr>
          <p:cNvPr id="5128" name="Picture 8" descr="F:\Schönberg\Allg. Jugendarbeit\Jugend-Team\04_Veranstaltungen und Aktionen\2016\Herbst_ Trainserassistent und JULEICA\Fotos\DSCN0423.JPG"/>
          <p:cNvPicPr>
            <a:picLocks noChangeAspect="1" noChangeArrowheads="1"/>
          </p:cNvPicPr>
          <p:nvPr/>
        </p:nvPicPr>
        <p:blipFill>
          <a:blip r:embed="rId9" cstate="print"/>
          <a:srcRect/>
          <a:stretch>
            <a:fillRect/>
          </a:stretch>
        </p:blipFill>
        <p:spPr bwMode="auto">
          <a:xfrm>
            <a:off x="192021" y="4806534"/>
            <a:ext cx="2579779" cy="1934834"/>
          </a:xfrm>
          <a:prstGeom prst="rect">
            <a:avLst/>
          </a:prstGeom>
          <a:noFill/>
        </p:spPr>
      </p:pic>
      <p:pic>
        <p:nvPicPr>
          <p:cNvPr id="5130" name="Picture 10" descr="F:\Schönberg\Allg. Jugendarbeit\Jugend-Team\04_Veranstaltungen und Aktionen\2016\Herbst_ Trainserassistent und JULEICA\Fotos\DSCN0373.JPG"/>
          <p:cNvPicPr>
            <a:picLocks noChangeAspect="1" noChangeArrowheads="1"/>
          </p:cNvPicPr>
          <p:nvPr/>
        </p:nvPicPr>
        <p:blipFill>
          <a:blip r:embed="rId10" cstate="print"/>
          <a:srcRect/>
          <a:stretch>
            <a:fillRect/>
          </a:stretch>
        </p:blipFill>
        <p:spPr bwMode="auto">
          <a:xfrm>
            <a:off x="6660233" y="1124744"/>
            <a:ext cx="1440160" cy="1080120"/>
          </a:xfrm>
          <a:prstGeom prst="rect">
            <a:avLst/>
          </a:prstGeom>
          <a:noFill/>
        </p:spPr>
      </p:pic>
    </p:spTree>
  </p:cSld>
  <p:clrMapOvr>
    <a:masterClrMapping/>
  </p:clrMapOvr>
  <p:transition>
    <p:pull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8226254B-FFF6-474D-A590-D21B9247E900}" type="slidenum">
              <a:rPr lang="de-DE" smtClean="0"/>
              <a:pPr/>
              <a:t>18</a:t>
            </a:fld>
            <a:endParaRPr lang="de-DE"/>
          </a:p>
        </p:txBody>
      </p:sp>
      <p:sp>
        <p:nvSpPr>
          <p:cNvPr id="6"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7"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11" name="Titel 1"/>
          <p:cNvSpPr txBox="1">
            <a:spLocks/>
          </p:cNvSpPr>
          <p:nvPr/>
        </p:nvSpPr>
        <p:spPr>
          <a:xfrm>
            <a:off x="179512" y="908720"/>
            <a:ext cx="8280920" cy="648072"/>
          </a:xfrm>
          <a:prstGeom prst="rect">
            <a:avLst/>
          </a:prstGeom>
        </p:spPr>
        <p:txBody>
          <a:bodyPr vert="horz" anchor="ctr">
            <a:normAutofit fontScale="5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800" dirty="0" smtClean="0">
                <a:solidFill>
                  <a:schemeClr val="tx2"/>
                </a:solidFill>
                <a:latin typeface="+mj-lt"/>
                <a:ea typeface="+mj-ea"/>
                <a:cs typeface="+mj-cs"/>
              </a:rPr>
              <a:t>Versammlungen und andere Termine: </a:t>
            </a:r>
          </a:p>
          <a:p>
            <a:pPr marL="0" marR="0" lvl="0" indent="0" algn="l" defTabSz="914400" rtl="0" eaLnBrk="1" fontAlgn="auto" latinLnBrk="0" hangingPunct="1">
              <a:lnSpc>
                <a:spcPct val="100000"/>
              </a:lnSpc>
              <a:spcBef>
                <a:spcPct val="0"/>
              </a:spcBef>
              <a:spcAft>
                <a:spcPts val="0"/>
              </a:spcAft>
              <a:buClrTx/>
              <a:buSzTx/>
              <a:buFontTx/>
              <a:buNone/>
              <a:tabLst/>
              <a:defRPr/>
            </a:pPr>
            <a:r>
              <a:rPr lang="de-DE" sz="2800" noProof="0" dirty="0" smtClean="0">
                <a:solidFill>
                  <a:schemeClr val="tx2"/>
                </a:solidFill>
                <a:latin typeface="+mj-lt"/>
                <a:ea typeface="+mj-ea"/>
                <a:cs typeface="+mj-cs"/>
              </a:rPr>
              <a:t>Jugendvollversammlung, Kreis-Jugendwarte-Tagung, Vorträge über Jugendarbeit</a:t>
            </a:r>
            <a:endParaRPr kumimoji="0" lang="de-DE" sz="2800" b="0" i="0" u="none" strike="noStrike" kern="1200" cap="none" spc="0" normalizeH="0" baseline="0" noProof="0" dirty="0">
              <a:ln>
                <a:noFill/>
              </a:ln>
              <a:solidFill>
                <a:schemeClr val="tx2"/>
              </a:solidFill>
              <a:effectLst/>
              <a:uLnTx/>
              <a:uFillTx/>
              <a:latin typeface="+mj-lt"/>
              <a:ea typeface="+mj-ea"/>
              <a:cs typeface="+mj-cs"/>
            </a:endParaRPr>
          </a:p>
        </p:txBody>
      </p:sp>
      <p:pic>
        <p:nvPicPr>
          <p:cNvPr id="10" name="Picture 2" descr="F:\Schönberg\Jugend-Team\04_Veranstaltungen und Aktionen\2016\13.02. Jugendvollversammlung und Löwen Classics\Gruppenfoto2.jpg"/>
          <p:cNvPicPr>
            <a:picLocks noChangeAspect="1" noChangeArrowheads="1"/>
          </p:cNvPicPr>
          <p:nvPr/>
        </p:nvPicPr>
        <p:blipFill>
          <a:blip r:embed="rId3" cstate="print"/>
          <a:srcRect/>
          <a:stretch>
            <a:fillRect/>
          </a:stretch>
        </p:blipFill>
        <p:spPr bwMode="auto">
          <a:xfrm>
            <a:off x="179512" y="1484784"/>
            <a:ext cx="4704916" cy="3128283"/>
          </a:xfrm>
          <a:prstGeom prst="rect">
            <a:avLst/>
          </a:prstGeom>
          <a:noFill/>
        </p:spPr>
      </p:pic>
      <p:pic>
        <p:nvPicPr>
          <p:cNvPr id="8" name="Picture 2" descr="F:\Schönberg\Jugend-Team\04_Veranstaltungen und Aktionen\2015\05.12. Pferd und Jagd\Bild3.jpg"/>
          <p:cNvPicPr>
            <a:picLocks noChangeAspect="1" noChangeArrowheads="1"/>
          </p:cNvPicPr>
          <p:nvPr/>
        </p:nvPicPr>
        <p:blipFill>
          <a:blip r:embed="rId4" cstate="print"/>
          <a:srcRect/>
          <a:stretch>
            <a:fillRect/>
          </a:stretch>
        </p:blipFill>
        <p:spPr bwMode="auto">
          <a:xfrm>
            <a:off x="4860032" y="1484784"/>
            <a:ext cx="4032448" cy="2687968"/>
          </a:xfrm>
          <a:prstGeom prst="rect">
            <a:avLst/>
          </a:prstGeom>
          <a:noFill/>
        </p:spPr>
      </p:pic>
      <p:pic>
        <p:nvPicPr>
          <p:cNvPr id="9" name="Picture 2" descr="F:\Schönberg\Jugend-Team\04_Veranstaltungen und Aktionen\2016\13.02. Jugendvollversammlung und Löwen Classics\Gruppenfoto.jpg"/>
          <p:cNvPicPr>
            <a:picLocks noChangeAspect="1" noChangeArrowheads="1"/>
          </p:cNvPicPr>
          <p:nvPr/>
        </p:nvPicPr>
        <p:blipFill>
          <a:blip r:embed="rId5" cstate="print"/>
          <a:srcRect/>
          <a:stretch>
            <a:fillRect/>
          </a:stretch>
        </p:blipFill>
        <p:spPr bwMode="auto">
          <a:xfrm>
            <a:off x="4572000" y="3861048"/>
            <a:ext cx="4320480" cy="2872672"/>
          </a:xfrm>
          <a:prstGeom prst="rect">
            <a:avLst/>
          </a:prstGeom>
          <a:noFill/>
        </p:spPr>
      </p:pic>
      <p:pic>
        <p:nvPicPr>
          <p:cNvPr id="4098" name="Picture 2" descr="F:\Schönberg\Allg. Jugendarbeit\Jugend-Team\04_Veranstaltungen und Aktionen\2015\05.12. Pferd und Jagd\Bild1.jpg"/>
          <p:cNvPicPr>
            <a:picLocks noChangeAspect="1" noChangeArrowheads="1"/>
          </p:cNvPicPr>
          <p:nvPr/>
        </p:nvPicPr>
        <p:blipFill>
          <a:blip r:embed="rId6" cstate="print"/>
          <a:srcRect/>
          <a:stretch>
            <a:fillRect/>
          </a:stretch>
        </p:blipFill>
        <p:spPr bwMode="auto">
          <a:xfrm>
            <a:off x="863949" y="4269916"/>
            <a:ext cx="3708051" cy="2471452"/>
          </a:xfrm>
          <a:prstGeom prst="rect">
            <a:avLst/>
          </a:prstGeom>
          <a:noFill/>
        </p:spPr>
      </p:pic>
    </p:spTree>
  </p:cSld>
  <p:clrMapOvr>
    <a:masterClrMapping/>
  </p:clrMapOvr>
  <p:transition>
    <p:pull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8226254B-FFF6-474D-A590-D21B9247E900}" type="slidenum">
              <a:rPr lang="de-DE" smtClean="0"/>
              <a:pPr/>
              <a:t>19</a:t>
            </a:fld>
            <a:endParaRPr lang="de-DE"/>
          </a:p>
        </p:txBody>
      </p:sp>
      <p:sp>
        <p:nvSpPr>
          <p:cNvPr id="6"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7"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11" name="Titel 1"/>
          <p:cNvSpPr txBox="1">
            <a:spLocks/>
          </p:cNvSpPr>
          <p:nvPr/>
        </p:nvSpPr>
        <p:spPr>
          <a:xfrm>
            <a:off x="179512" y="908720"/>
            <a:ext cx="8280920" cy="648072"/>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1500" dirty="0" smtClean="0">
                <a:solidFill>
                  <a:schemeClr val="tx2"/>
                </a:solidFill>
                <a:latin typeface="+mj-lt"/>
                <a:ea typeface="+mj-ea"/>
                <a:cs typeface="+mj-cs"/>
              </a:rPr>
              <a:t>Netzwerk-Treffen: </a:t>
            </a:r>
          </a:p>
          <a:p>
            <a:pPr marL="0" marR="0" lvl="0" indent="0" algn="l" defTabSz="914400" rtl="0" eaLnBrk="1" fontAlgn="auto" latinLnBrk="0" hangingPunct="1">
              <a:lnSpc>
                <a:spcPct val="100000"/>
              </a:lnSpc>
              <a:spcBef>
                <a:spcPct val="0"/>
              </a:spcBef>
              <a:spcAft>
                <a:spcPts val="0"/>
              </a:spcAft>
              <a:buClrTx/>
              <a:buSzTx/>
              <a:buFontTx/>
              <a:buNone/>
              <a:tabLst/>
              <a:defRPr/>
            </a:pPr>
            <a:r>
              <a:rPr lang="de-DE" sz="1500" noProof="0" dirty="0" smtClean="0">
                <a:solidFill>
                  <a:schemeClr val="tx2"/>
                </a:solidFill>
                <a:latin typeface="+mj-lt"/>
                <a:ea typeface="+mj-ea"/>
                <a:cs typeface="+mj-cs"/>
              </a:rPr>
              <a:t>DJM Riesenbeck 2016 und DJM Aachen 2017</a:t>
            </a:r>
            <a:endParaRPr kumimoji="0" lang="de-DE" sz="1500" b="0" i="0" u="none" strike="noStrike" kern="1200" cap="none" spc="0" normalizeH="0" baseline="0" noProof="0" dirty="0">
              <a:ln>
                <a:noFill/>
              </a:ln>
              <a:solidFill>
                <a:schemeClr val="tx2"/>
              </a:solidFill>
              <a:effectLst/>
              <a:uLnTx/>
              <a:uFillTx/>
              <a:latin typeface="+mj-lt"/>
              <a:ea typeface="+mj-ea"/>
              <a:cs typeface="+mj-cs"/>
            </a:endParaRPr>
          </a:p>
        </p:txBody>
      </p:sp>
      <p:pic>
        <p:nvPicPr>
          <p:cNvPr id="8" name="Picture 2" descr="F:\Schönberg\Allg. Jugendarbeit\Jugend-Team\04_Veranstaltungen und Aktionen\2016\18.-21.08. DJM Riesenbeck\Fotos\Begrüßung 1.jpeg"/>
          <p:cNvPicPr>
            <a:picLocks noChangeAspect="1" noChangeArrowheads="1"/>
          </p:cNvPicPr>
          <p:nvPr/>
        </p:nvPicPr>
        <p:blipFill>
          <a:blip r:embed="rId3" cstate="print"/>
          <a:srcRect/>
          <a:stretch>
            <a:fillRect/>
          </a:stretch>
        </p:blipFill>
        <p:spPr bwMode="auto">
          <a:xfrm>
            <a:off x="2627784" y="1484784"/>
            <a:ext cx="4032448" cy="3024336"/>
          </a:xfrm>
          <a:prstGeom prst="rect">
            <a:avLst/>
          </a:prstGeom>
          <a:noFill/>
        </p:spPr>
      </p:pic>
      <p:pic>
        <p:nvPicPr>
          <p:cNvPr id="9" name="Picture 3" descr="F:\Schönberg\Allg. Jugendarbeit\Jugend-Team\04_Veranstaltungen und Aktionen\2016\18.-21.08. DJM Riesenbeck\Fotos\Einmarsch.jpeg"/>
          <p:cNvPicPr>
            <a:picLocks noChangeAspect="1" noChangeArrowheads="1"/>
          </p:cNvPicPr>
          <p:nvPr/>
        </p:nvPicPr>
        <p:blipFill>
          <a:blip r:embed="rId4" cstate="print"/>
          <a:srcRect/>
          <a:stretch>
            <a:fillRect/>
          </a:stretch>
        </p:blipFill>
        <p:spPr bwMode="auto">
          <a:xfrm>
            <a:off x="107504" y="1772816"/>
            <a:ext cx="3327834" cy="4437112"/>
          </a:xfrm>
          <a:prstGeom prst="rect">
            <a:avLst/>
          </a:prstGeom>
          <a:noFill/>
        </p:spPr>
      </p:pic>
      <p:pic>
        <p:nvPicPr>
          <p:cNvPr id="12" name="Picture 3" descr="F:\Schönberg\Allg. Jugendarbeit\Jugend-Team\04_Veranstaltungen und Aktionen\2016\18.-21.08. DJM Riesenbeck\Fotos\Ludger und Emma.jpeg"/>
          <p:cNvPicPr>
            <a:picLocks noChangeAspect="1" noChangeArrowheads="1"/>
          </p:cNvPicPr>
          <p:nvPr/>
        </p:nvPicPr>
        <p:blipFill>
          <a:blip r:embed="rId5" cstate="print"/>
          <a:srcRect/>
          <a:stretch>
            <a:fillRect/>
          </a:stretch>
        </p:blipFill>
        <p:spPr bwMode="auto">
          <a:xfrm>
            <a:off x="6588224" y="1484784"/>
            <a:ext cx="2409732" cy="3212976"/>
          </a:xfrm>
          <a:prstGeom prst="rect">
            <a:avLst/>
          </a:prstGeom>
          <a:noFill/>
        </p:spPr>
      </p:pic>
      <p:pic>
        <p:nvPicPr>
          <p:cNvPr id="13" name="Picture 2" descr="F:\Schönberg\Allg. Jugendarbeit\Jugend-Team\04_Veranstaltungen und Aktionen\2016\18.-21.08. DJM Riesenbeck\Fotos\Tipi-Hotel 4.jpeg"/>
          <p:cNvPicPr>
            <a:picLocks noChangeAspect="1" noChangeArrowheads="1"/>
          </p:cNvPicPr>
          <p:nvPr/>
        </p:nvPicPr>
        <p:blipFill>
          <a:blip r:embed="rId6" cstate="print"/>
          <a:srcRect/>
          <a:stretch>
            <a:fillRect/>
          </a:stretch>
        </p:blipFill>
        <p:spPr bwMode="auto">
          <a:xfrm>
            <a:off x="3419872" y="4125077"/>
            <a:ext cx="2016224" cy="2688299"/>
          </a:xfrm>
          <a:prstGeom prst="rect">
            <a:avLst/>
          </a:prstGeom>
          <a:noFill/>
        </p:spPr>
      </p:pic>
      <p:pic>
        <p:nvPicPr>
          <p:cNvPr id="10" name="Picture 2" descr="F:\Schönberg\Allg. Jugendarbeit\Jugend-Team\04_Veranstaltungen und Aktionen\2016\18.-21.08. DJM Riesenbeck\Fotos\Jacken hinten.jpeg"/>
          <p:cNvPicPr>
            <a:picLocks noChangeAspect="1" noChangeArrowheads="1"/>
          </p:cNvPicPr>
          <p:nvPr/>
        </p:nvPicPr>
        <p:blipFill>
          <a:blip r:embed="rId7" cstate="print"/>
          <a:srcRect/>
          <a:stretch>
            <a:fillRect/>
          </a:stretch>
        </p:blipFill>
        <p:spPr bwMode="auto">
          <a:xfrm>
            <a:off x="5436096" y="4365104"/>
            <a:ext cx="3168352" cy="2376264"/>
          </a:xfrm>
          <a:prstGeom prst="rect">
            <a:avLst/>
          </a:prstGeom>
          <a:noFill/>
        </p:spPr>
      </p:pic>
    </p:spTree>
  </p:cSld>
  <p:clrMapOvr>
    <a:masterClrMapping/>
  </p:clrMapOvr>
  <p:transition>
    <p:pull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Gliederung 	</a:t>
            </a:r>
            <a:endParaRPr lang="de-DE" dirty="0"/>
          </a:p>
        </p:txBody>
      </p:sp>
      <p:sp>
        <p:nvSpPr>
          <p:cNvPr id="3" name="Inhaltsplatzhalter 2"/>
          <p:cNvSpPr>
            <a:spLocks noGrp="1"/>
          </p:cNvSpPr>
          <p:nvPr>
            <p:ph idx="1"/>
          </p:nvPr>
        </p:nvSpPr>
        <p:spPr/>
        <p:txBody>
          <a:bodyPr/>
          <a:lstStyle/>
          <a:p>
            <a:pPr marL="624078" indent="-514350">
              <a:buFont typeface="+mj-lt"/>
              <a:buAutoNum type="arabicPeriod"/>
            </a:pPr>
            <a:r>
              <a:rPr lang="de-DE" dirty="0" smtClean="0"/>
              <a:t>Vorstellung </a:t>
            </a:r>
          </a:p>
          <a:p>
            <a:pPr marL="624078" indent="-514350">
              <a:buFont typeface="+mj-lt"/>
              <a:buAutoNum type="arabicPeriod"/>
            </a:pPr>
            <a:r>
              <a:rPr lang="de-DE" dirty="0" smtClean="0"/>
              <a:t>Definition: allgemeine Jugendarbeit</a:t>
            </a:r>
          </a:p>
          <a:p>
            <a:pPr marL="624078" indent="-514350">
              <a:buFont typeface="+mj-lt"/>
              <a:buAutoNum type="arabicPeriod"/>
            </a:pPr>
            <a:r>
              <a:rPr lang="de-DE" dirty="0" smtClean="0"/>
              <a:t>Jugend-Team PSV Hannover</a:t>
            </a:r>
          </a:p>
          <a:p>
            <a:pPr marL="624078" indent="-514350">
              <a:buFont typeface="+mj-lt"/>
              <a:buAutoNum type="arabicPeriod"/>
            </a:pPr>
            <a:r>
              <a:rPr lang="de-DE" dirty="0" smtClean="0"/>
              <a:t>Unterstützung für Jugend-Teams</a:t>
            </a:r>
          </a:p>
          <a:p>
            <a:pPr marL="624078" indent="-514350">
              <a:buFont typeface="+mj-lt"/>
              <a:buAutoNum type="arabicPeriod"/>
            </a:pPr>
            <a:r>
              <a:rPr lang="de-DE" dirty="0" smtClean="0"/>
              <a:t>Aktivitäten und Projekte Jugend-Team PSV Hannover</a:t>
            </a:r>
          </a:p>
          <a:p>
            <a:pPr marL="624078" indent="-514350">
              <a:buFont typeface="+mj-lt"/>
              <a:buAutoNum type="arabicPeriod"/>
            </a:pPr>
            <a:r>
              <a:rPr lang="de-DE" dirty="0" smtClean="0"/>
              <a:t>weitere Projektvorschläge</a:t>
            </a:r>
          </a:p>
          <a:p>
            <a:pPr marL="624078" indent="-514350">
              <a:buFont typeface="+mj-lt"/>
              <a:buAutoNum type="arabicPeriod"/>
            </a:pPr>
            <a:r>
              <a:rPr lang="de-DE" dirty="0" smtClean="0"/>
              <a:t>die größte Hürde</a:t>
            </a:r>
          </a:p>
          <a:p>
            <a:pPr marL="624078" indent="-514350">
              <a:buFont typeface="+mj-lt"/>
              <a:buAutoNum type="arabicPeriod"/>
            </a:pPr>
            <a:endParaRPr lang="de-DE" dirty="0" smtClean="0"/>
          </a:p>
          <a:p>
            <a:pPr marL="624078" indent="-514350">
              <a:buFont typeface="+mj-lt"/>
              <a:buAutoNum type="arabicPeriod"/>
            </a:pPr>
            <a:endParaRPr lang="de-DE" dirty="0" smtClean="0"/>
          </a:p>
          <a:p>
            <a:pPr marL="624078" indent="-514350">
              <a:buFont typeface="+mj-lt"/>
              <a:buAutoNum type="arabicPeriod"/>
            </a:pPr>
            <a:endParaRPr lang="de-DE" dirty="0" smtClean="0"/>
          </a:p>
          <a:p>
            <a:pPr marL="624078" indent="-514350">
              <a:buFont typeface="+mj-lt"/>
              <a:buAutoNum type="arabicPeriod"/>
            </a:pPr>
            <a:endParaRPr lang="de-DE" dirty="0"/>
          </a:p>
        </p:txBody>
      </p:sp>
      <p:sp>
        <p:nvSpPr>
          <p:cNvPr id="4" name="Foliennummernplatzhalter 3"/>
          <p:cNvSpPr>
            <a:spLocks noGrp="1"/>
          </p:cNvSpPr>
          <p:nvPr>
            <p:ph type="sldNum" sz="quarter" idx="12"/>
          </p:nvPr>
        </p:nvSpPr>
        <p:spPr/>
        <p:txBody>
          <a:bodyPr/>
          <a:lstStyle/>
          <a:p>
            <a:fld id="{8226254B-FFF6-474D-A590-D21B9247E900}" type="slidenum">
              <a:rPr lang="de-DE" smtClean="0"/>
              <a:pPr/>
              <a:t>2</a:t>
            </a:fld>
            <a:endParaRPr lang="de-DE"/>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922040"/>
            <a:ext cx="8229600" cy="1066800"/>
          </a:xfrm>
        </p:spPr>
        <p:txBody>
          <a:bodyPr>
            <a:normAutofit/>
          </a:bodyPr>
          <a:lstStyle/>
          <a:p>
            <a:r>
              <a:rPr lang="de-DE" sz="2800" dirty="0" smtClean="0"/>
              <a:t>6. weitere Projektvorschläge</a:t>
            </a:r>
            <a:endParaRPr lang="de-DE" sz="2800" dirty="0"/>
          </a:p>
        </p:txBody>
      </p:sp>
      <p:sp>
        <p:nvSpPr>
          <p:cNvPr id="3" name="Inhaltsplatzhalter 2"/>
          <p:cNvSpPr>
            <a:spLocks noGrp="1"/>
          </p:cNvSpPr>
          <p:nvPr>
            <p:ph idx="1"/>
          </p:nvPr>
        </p:nvSpPr>
        <p:spPr>
          <a:xfrm>
            <a:off x="457200" y="1988840"/>
            <a:ext cx="8229600" cy="4752528"/>
          </a:xfrm>
        </p:spPr>
        <p:txBody>
          <a:bodyPr>
            <a:normAutofit/>
          </a:bodyPr>
          <a:lstStyle/>
          <a:p>
            <a:r>
              <a:rPr lang="de-DE" sz="2400" dirty="0" smtClean="0"/>
              <a:t>Camp/ Schlafen im Stall/ Übernachten in der Reithalle/ Zelten auf dem Dressurviereck</a:t>
            </a:r>
          </a:p>
          <a:p>
            <a:pPr>
              <a:buNone/>
            </a:pPr>
            <a:endParaRPr lang="de-DE" sz="2400" dirty="0" smtClean="0"/>
          </a:p>
          <a:p>
            <a:r>
              <a:rPr lang="de-DE" sz="2400" dirty="0" smtClean="0"/>
              <a:t>Motto- und Thementage</a:t>
            </a:r>
          </a:p>
          <a:p>
            <a:pPr lvl="1"/>
            <a:r>
              <a:rPr lang="de-DE" sz="2400" dirty="0" smtClean="0"/>
              <a:t>Putz- und Schönheitswettbewerbe </a:t>
            </a:r>
          </a:p>
          <a:p>
            <a:pPr lvl="1"/>
            <a:r>
              <a:rPr lang="de-DE" sz="2400" dirty="0" smtClean="0"/>
              <a:t>Haltung und Fütterung </a:t>
            </a:r>
          </a:p>
          <a:p>
            <a:pPr lvl="1"/>
            <a:r>
              <a:rPr lang="de-DE" sz="2400" dirty="0" smtClean="0"/>
              <a:t>Dressurlektionen in der Theorie</a:t>
            </a:r>
          </a:p>
          <a:p>
            <a:pPr lvl="1"/>
            <a:r>
              <a:rPr lang="de-DE" sz="2400" dirty="0" smtClean="0"/>
              <a:t>Springen </a:t>
            </a:r>
          </a:p>
          <a:p>
            <a:pPr lvl="1"/>
            <a:r>
              <a:rPr lang="de-DE" sz="2400" dirty="0" smtClean="0"/>
              <a:t>Ich möchte zum Reitturnier!</a:t>
            </a:r>
          </a:p>
        </p:txBody>
      </p:sp>
      <p:sp>
        <p:nvSpPr>
          <p:cNvPr id="6" name="Foliennummernplatzhalter 5"/>
          <p:cNvSpPr>
            <a:spLocks noGrp="1"/>
          </p:cNvSpPr>
          <p:nvPr>
            <p:ph type="sldNum" sz="quarter" idx="12"/>
          </p:nvPr>
        </p:nvSpPr>
        <p:spPr/>
        <p:txBody>
          <a:bodyPr/>
          <a:lstStyle/>
          <a:p>
            <a:fld id="{8226254B-FFF6-474D-A590-D21B9247E900}" type="slidenum">
              <a:rPr lang="de-DE" smtClean="0"/>
              <a:pPr/>
              <a:t>20</a:t>
            </a:fld>
            <a:endParaRPr lang="de-DE"/>
          </a:p>
        </p:txBody>
      </p:sp>
      <p:sp>
        <p:nvSpPr>
          <p:cNvPr id="7"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8"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spTree>
  </p:cSld>
  <p:clrMapOvr>
    <a:masterClrMapping/>
  </p:clrMapOvr>
  <p:transition>
    <p:pull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340768"/>
            <a:ext cx="8229600" cy="5040560"/>
          </a:xfrm>
        </p:spPr>
        <p:txBody>
          <a:bodyPr>
            <a:normAutofit/>
          </a:bodyPr>
          <a:lstStyle/>
          <a:p>
            <a:r>
              <a:rPr lang="de-DE" sz="2400" dirty="0" smtClean="0"/>
              <a:t>Lehrgänge </a:t>
            </a:r>
          </a:p>
          <a:p>
            <a:pPr>
              <a:buNone/>
            </a:pPr>
            <a:endParaRPr lang="de-DE" sz="2400" dirty="0" smtClean="0"/>
          </a:p>
          <a:p>
            <a:r>
              <a:rPr lang="de-DE" sz="2400" dirty="0" smtClean="0"/>
              <a:t>Tag der offenen Tür</a:t>
            </a:r>
          </a:p>
          <a:p>
            <a:pPr lvl="1"/>
            <a:r>
              <a:rPr lang="de-DE" sz="2400" dirty="0" smtClean="0"/>
              <a:t>mit verschiedenen Stationen wie bei den PSV-Kids-Games</a:t>
            </a:r>
          </a:p>
          <a:p>
            <a:pPr lvl="1">
              <a:buNone/>
            </a:pPr>
            <a:endParaRPr lang="de-DE" sz="2400" dirty="0" smtClean="0"/>
          </a:p>
          <a:p>
            <a:r>
              <a:rPr lang="de-DE" sz="2400" dirty="0" smtClean="0"/>
              <a:t>gemeinsame Ausflüge </a:t>
            </a:r>
          </a:p>
          <a:p>
            <a:pPr lvl="1"/>
            <a:r>
              <a:rPr lang="de-DE" sz="2400" dirty="0" smtClean="0"/>
              <a:t>Hengstparade, Heidepark, Fahrrad- oder </a:t>
            </a:r>
            <a:r>
              <a:rPr lang="de-DE" sz="2400" dirty="0" err="1" smtClean="0"/>
              <a:t>Kanutour</a:t>
            </a:r>
            <a:r>
              <a:rPr lang="de-DE" sz="2400" dirty="0" smtClean="0"/>
              <a:t>, Schwimmbadbesuch</a:t>
            </a:r>
          </a:p>
          <a:p>
            <a:pPr lvl="1"/>
            <a:endParaRPr lang="de-DE" sz="2000" dirty="0" smtClean="0"/>
          </a:p>
          <a:p>
            <a:r>
              <a:rPr lang="de-DE" sz="2400" dirty="0" smtClean="0"/>
              <a:t>Sportgruppen</a:t>
            </a:r>
          </a:p>
          <a:p>
            <a:pPr lvl="1"/>
            <a:r>
              <a:rPr lang="de-DE" sz="2400" dirty="0" smtClean="0"/>
              <a:t>Laufen, Fahrrad fahren, Schwimmen, … </a:t>
            </a:r>
          </a:p>
          <a:p>
            <a:pPr lvl="1"/>
            <a:endParaRPr lang="de-DE" sz="2400" dirty="0" smtClean="0"/>
          </a:p>
        </p:txBody>
      </p:sp>
      <p:sp>
        <p:nvSpPr>
          <p:cNvPr id="6" name="Foliennummernplatzhalter 5"/>
          <p:cNvSpPr>
            <a:spLocks noGrp="1"/>
          </p:cNvSpPr>
          <p:nvPr>
            <p:ph type="sldNum" sz="quarter" idx="12"/>
          </p:nvPr>
        </p:nvSpPr>
        <p:spPr/>
        <p:txBody>
          <a:bodyPr/>
          <a:lstStyle/>
          <a:p>
            <a:fld id="{8226254B-FFF6-474D-A590-D21B9247E900}" type="slidenum">
              <a:rPr lang="de-DE" smtClean="0"/>
              <a:pPr/>
              <a:t>21</a:t>
            </a:fld>
            <a:endParaRPr lang="de-DE"/>
          </a:p>
        </p:txBody>
      </p:sp>
      <p:sp>
        <p:nvSpPr>
          <p:cNvPr id="7"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8"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spTree>
  </p:cSld>
  <p:clrMapOvr>
    <a:masterClrMapping/>
  </p:clrMapOvr>
  <p:transition>
    <p:pull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8226254B-FFF6-474D-A590-D21B9247E900}" type="slidenum">
              <a:rPr lang="de-DE" smtClean="0"/>
              <a:pPr/>
              <a:t>22</a:t>
            </a:fld>
            <a:endParaRPr lang="de-DE"/>
          </a:p>
        </p:txBody>
      </p:sp>
      <p:sp>
        <p:nvSpPr>
          <p:cNvPr id="7"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8"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pic>
        <p:nvPicPr>
          <p:cNvPr id="10" name="Bild 12" descr="Bildschirmfoto 2015-12-02 um 12.02.59.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7638" y="2492896"/>
            <a:ext cx="6978738" cy="3096344"/>
          </a:xfrm>
          <a:prstGeom prst="rect">
            <a:avLst/>
          </a:prstGeom>
        </p:spPr>
      </p:pic>
      <p:sp>
        <p:nvSpPr>
          <p:cNvPr id="2" name="Titel 1"/>
          <p:cNvSpPr>
            <a:spLocks noGrp="1"/>
          </p:cNvSpPr>
          <p:nvPr>
            <p:ph type="title"/>
          </p:nvPr>
        </p:nvSpPr>
        <p:spPr>
          <a:xfrm>
            <a:off x="2411760" y="1340768"/>
            <a:ext cx="8229600" cy="1066800"/>
          </a:xfrm>
        </p:spPr>
        <p:txBody>
          <a:bodyPr>
            <a:normAutofit/>
          </a:bodyPr>
          <a:lstStyle/>
          <a:p>
            <a:r>
              <a:rPr lang="de-DE" sz="3500" dirty="0" smtClean="0"/>
              <a:t>7. Die größte Hürde</a:t>
            </a:r>
            <a:endParaRPr lang="de-DE" sz="3500" dirty="0"/>
          </a:p>
        </p:txBody>
      </p:sp>
    </p:spTree>
  </p:cSld>
  <p:clrMapOvr>
    <a:masterClrMapping/>
  </p:clrMapOvr>
  <p:transition>
    <p:pull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fld id="{8226254B-FFF6-474D-A590-D21B9247E900}" type="slidenum">
              <a:rPr lang="de-DE" smtClean="0"/>
              <a:pPr/>
              <a:t>23</a:t>
            </a:fld>
            <a:endParaRPr lang="de-DE"/>
          </a:p>
        </p:txBody>
      </p:sp>
      <p:sp>
        <p:nvSpPr>
          <p:cNvPr id="7"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8"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2" name="Titel 1"/>
          <p:cNvSpPr>
            <a:spLocks noGrp="1"/>
          </p:cNvSpPr>
          <p:nvPr>
            <p:ph type="title"/>
          </p:nvPr>
        </p:nvSpPr>
        <p:spPr>
          <a:xfrm>
            <a:off x="2247056" y="1700808"/>
            <a:ext cx="8229600" cy="1066800"/>
          </a:xfrm>
        </p:spPr>
        <p:txBody>
          <a:bodyPr>
            <a:noAutofit/>
          </a:bodyPr>
          <a:lstStyle/>
          <a:p>
            <a:r>
              <a:rPr lang="de-DE" sz="8800" dirty="0" smtClean="0"/>
              <a:t>FRAGEN ?</a:t>
            </a:r>
            <a:endParaRPr lang="de-DE" sz="8800" dirty="0"/>
          </a:p>
        </p:txBody>
      </p:sp>
      <p:sp>
        <p:nvSpPr>
          <p:cNvPr id="9" name="Rechteck 8"/>
          <p:cNvSpPr/>
          <p:nvPr/>
        </p:nvSpPr>
        <p:spPr>
          <a:xfrm>
            <a:off x="683568" y="3610759"/>
            <a:ext cx="7704856" cy="2554545"/>
          </a:xfrm>
          <a:prstGeom prst="rect">
            <a:avLst/>
          </a:prstGeom>
        </p:spPr>
        <p:txBody>
          <a:bodyPr wrap="square">
            <a:spAutoFit/>
          </a:bodyPr>
          <a:lstStyle/>
          <a:p>
            <a:r>
              <a:rPr lang="de-DE" sz="2000" dirty="0" smtClean="0"/>
              <a:t>Kontakt: Kira Schönberg (Landes- und Bundesjugendsprecherin)</a:t>
            </a:r>
          </a:p>
          <a:p>
            <a:r>
              <a:rPr lang="de-DE" sz="2000" dirty="0" smtClean="0"/>
              <a:t>	  ks@psvhan.de</a:t>
            </a:r>
          </a:p>
          <a:p>
            <a:r>
              <a:rPr lang="de-DE" sz="2000" dirty="0" smtClean="0"/>
              <a:t>	  0176 – 30395433 (Anruf, SMS oder </a:t>
            </a:r>
            <a:r>
              <a:rPr lang="de-DE" sz="2000" dirty="0" err="1" smtClean="0"/>
              <a:t>WhatsApp</a:t>
            </a:r>
            <a:r>
              <a:rPr lang="de-DE" sz="2000" dirty="0" smtClean="0"/>
              <a:t>)</a:t>
            </a:r>
          </a:p>
          <a:p>
            <a:r>
              <a:rPr lang="de-DE" sz="2000" dirty="0" smtClean="0"/>
              <a:t>	  0511 – 12 49 79 89 </a:t>
            </a:r>
          </a:p>
          <a:p>
            <a:endParaRPr lang="de-DE" sz="2000" dirty="0" smtClean="0"/>
          </a:p>
          <a:p>
            <a:r>
              <a:rPr lang="de-DE" sz="2000" dirty="0" smtClean="0"/>
              <a:t>	  Katharina Steube (Landesjugendsprecherin)</a:t>
            </a:r>
          </a:p>
          <a:p>
            <a:r>
              <a:rPr lang="de-DE" sz="2000" dirty="0" smtClean="0"/>
              <a:t>	  katharina.steube@web.de</a:t>
            </a:r>
          </a:p>
          <a:p>
            <a:r>
              <a:rPr lang="de-DE" sz="2000" dirty="0" smtClean="0"/>
              <a:t>	  0176 – 96060029 (Anruf, SMS oder </a:t>
            </a:r>
            <a:r>
              <a:rPr lang="de-DE" sz="2000" dirty="0" err="1" smtClean="0"/>
              <a:t>WhatsApp</a:t>
            </a:r>
            <a:r>
              <a:rPr lang="de-DE" sz="2000" dirty="0" smtClean="0"/>
              <a:t>)</a:t>
            </a:r>
          </a:p>
        </p:txBody>
      </p:sp>
    </p:spTree>
  </p:cSld>
  <p:clrMapOvr>
    <a:masterClrMapping/>
  </p:clrMapOvr>
  <p:transition>
    <p:pull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620688"/>
            <a:ext cx="8229600" cy="1066800"/>
          </a:xfrm>
        </p:spPr>
        <p:txBody>
          <a:bodyPr>
            <a:normAutofit/>
          </a:bodyPr>
          <a:lstStyle/>
          <a:p>
            <a:r>
              <a:rPr lang="de-DE" dirty="0" smtClean="0"/>
              <a:t>1. Vorstellung</a:t>
            </a:r>
            <a:endParaRPr lang="de-DE" dirty="0"/>
          </a:p>
        </p:txBody>
      </p:sp>
      <p:sp>
        <p:nvSpPr>
          <p:cNvPr id="3" name="Inhaltsplatzhalter 2"/>
          <p:cNvSpPr>
            <a:spLocks noGrp="1"/>
          </p:cNvSpPr>
          <p:nvPr>
            <p:ph idx="1"/>
          </p:nvPr>
        </p:nvSpPr>
        <p:spPr>
          <a:xfrm>
            <a:off x="395536" y="1700808"/>
            <a:ext cx="8291264" cy="4824536"/>
          </a:xfrm>
        </p:spPr>
        <p:txBody>
          <a:bodyPr>
            <a:normAutofit fontScale="92500" lnSpcReduction="10000"/>
          </a:bodyPr>
          <a:lstStyle/>
          <a:p>
            <a:r>
              <a:rPr lang="de-DE" sz="2600" dirty="0" smtClean="0"/>
              <a:t>Ineken Stute</a:t>
            </a:r>
          </a:p>
          <a:p>
            <a:pPr lvl="1"/>
            <a:r>
              <a:rPr lang="de-DE" sz="2400" dirty="0" smtClean="0"/>
              <a:t>geboren am 08.03.1996 in Uelzen</a:t>
            </a:r>
          </a:p>
          <a:p>
            <a:pPr lvl="1"/>
            <a:r>
              <a:rPr lang="de-DE" sz="2400" dirty="0" smtClean="0"/>
              <a:t>Wohnort: Hannover</a:t>
            </a:r>
          </a:p>
          <a:p>
            <a:pPr lvl="1"/>
            <a:r>
              <a:rPr lang="de-DE" sz="2400" dirty="0" smtClean="0"/>
              <a:t>Studium: Bau- und Umweltingenieurwesen</a:t>
            </a:r>
          </a:p>
          <a:p>
            <a:pPr lvl="1"/>
            <a:r>
              <a:rPr lang="de-DE" sz="2400" dirty="0" smtClean="0"/>
              <a:t>RFV Dannenberg</a:t>
            </a:r>
          </a:p>
          <a:p>
            <a:pPr lvl="1">
              <a:buNone/>
            </a:pPr>
            <a:endParaRPr lang="de-DE" sz="2400" dirty="0" smtClean="0"/>
          </a:p>
          <a:p>
            <a:r>
              <a:rPr lang="de-DE" sz="2600" dirty="0" smtClean="0"/>
              <a:t>Emma-Lee Theuss</a:t>
            </a:r>
          </a:p>
          <a:p>
            <a:pPr lvl="1"/>
            <a:r>
              <a:rPr lang="de-DE" sz="2400" dirty="0" smtClean="0"/>
              <a:t>Geboren am 29.02.2000 in Helmstedt</a:t>
            </a:r>
          </a:p>
          <a:p>
            <a:pPr lvl="1"/>
            <a:r>
              <a:rPr lang="de-DE" sz="2400" dirty="0" smtClean="0"/>
              <a:t>Wohnort: </a:t>
            </a:r>
            <a:r>
              <a:rPr lang="de-DE" sz="2400" dirty="0" err="1" smtClean="0"/>
              <a:t>Frellstedt</a:t>
            </a:r>
            <a:r>
              <a:rPr lang="de-DE" sz="2400" dirty="0" smtClean="0"/>
              <a:t> (LK Helmstedt) </a:t>
            </a:r>
          </a:p>
          <a:p>
            <a:pPr lvl="1"/>
            <a:r>
              <a:rPr lang="de-DE" sz="2400" dirty="0" smtClean="0"/>
              <a:t>Ausbildung zur Krankenschwester</a:t>
            </a:r>
          </a:p>
          <a:p>
            <a:pPr lvl="1"/>
            <a:r>
              <a:rPr lang="de-DE" sz="2400" dirty="0" smtClean="0"/>
              <a:t>RFV Helmstedt </a:t>
            </a:r>
          </a:p>
          <a:p>
            <a:pPr lvl="1"/>
            <a:endParaRPr lang="de-DE" sz="2400" dirty="0" smtClean="0"/>
          </a:p>
          <a:p>
            <a:r>
              <a:rPr lang="de-DE" sz="2600" dirty="0" smtClean="0"/>
              <a:t>beide seit Juli 2015 im Jugend-Team des PSV Hannovers</a:t>
            </a:r>
          </a:p>
        </p:txBody>
      </p:sp>
      <p:sp>
        <p:nvSpPr>
          <p:cNvPr id="6" name="Foliennummernplatzhalter 5"/>
          <p:cNvSpPr>
            <a:spLocks noGrp="1"/>
          </p:cNvSpPr>
          <p:nvPr>
            <p:ph type="sldNum" sz="quarter" idx="12"/>
          </p:nvPr>
        </p:nvSpPr>
        <p:spPr/>
        <p:txBody>
          <a:bodyPr/>
          <a:lstStyle/>
          <a:p>
            <a:fld id="{8226254B-FFF6-474D-A590-D21B9247E900}" type="slidenum">
              <a:rPr lang="de-DE" smtClean="0"/>
              <a:pPr/>
              <a:t>3</a:t>
            </a:fld>
            <a:endParaRPr lang="de-DE"/>
          </a:p>
        </p:txBody>
      </p:sp>
      <p:sp>
        <p:nvSpPr>
          <p:cNvPr id="7"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8"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spTree>
  </p:cSld>
  <p:clrMapOvr>
    <a:masterClrMapping/>
  </p:clrMapOvr>
  <p:transition>
    <p:pull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634008"/>
            <a:ext cx="8075240" cy="1066800"/>
          </a:xfrm>
        </p:spPr>
        <p:txBody>
          <a:bodyPr>
            <a:normAutofit/>
          </a:bodyPr>
          <a:lstStyle/>
          <a:p>
            <a:r>
              <a:rPr lang="de-DE" sz="3200" dirty="0" smtClean="0"/>
              <a:t>2. Definition: allgemeine Jugendarbeit</a:t>
            </a:r>
            <a:endParaRPr lang="de-DE" sz="3200" dirty="0"/>
          </a:p>
        </p:txBody>
      </p:sp>
      <p:sp>
        <p:nvSpPr>
          <p:cNvPr id="3" name="Inhaltsplatzhalter 2"/>
          <p:cNvSpPr>
            <a:spLocks noGrp="1"/>
          </p:cNvSpPr>
          <p:nvPr>
            <p:ph idx="1"/>
          </p:nvPr>
        </p:nvSpPr>
        <p:spPr>
          <a:xfrm>
            <a:off x="446856" y="6497960"/>
            <a:ext cx="8229600" cy="315416"/>
          </a:xfrm>
        </p:spPr>
        <p:txBody>
          <a:bodyPr>
            <a:noAutofit/>
          </a:bodyPr>
          <a:lstStyle/>
          <a:p>
            <a:pPr>
              <a:buNone/>
            </a:pPr>
            <a:r>
              <a:rPr lang="de-DE" sz="1200" b="1" dirty="0" smtClean="0"/>
              <a:t>Quelle: </a:t>
            </a:r>
            <a:r>
              <a:rPr lang="de-DE" sz="1200" b="1" dirty="0" smtClean="0">
                <a:hlinkClick r:id="rId3"/>
              </a:rPr>
              <a:t>http://www.pferd-aktuell.de/jugend/allgemeine-jugendarbeit/allgemeine-jugendarbeit</a:t>
            </a:r>
            <a:endParaRPr lang="de-DE" sz="1200" b="1" dirty="0" smtClean="0"/>
          </a:p>
          <a:p>
            <a:pPr>
              <a:buNone/>
            </a:pPr>
            <a:endParaRPr lang="de-DE" sz="1200" dirty="0" smtClean="0"/>
          </a:p>
        </p:txBody>
      </p:sp>
      <p:sp>
        <p:nvSpPr>
          <p:cNvPr id="5" name="Foliennummernplatzhalter 4"/>
          <p:cNvSpPr>
            <a:spLocks noGrp="1"/>
          </p:cNvSpPr>
          <p:nvPr>
            <p:ph type="sldNum" sz="quarter" idx="12"/>
          </p:nvPr>
        </p:nvSpPr>
        <p:spPr/>
        <p:txBody>
          <a:bodyPr/>
          <a:lstStyle/>
          <a:p>
            <a:fld id="{8226254B-FFF6-474D-A590-D21B9247E900}" type="slidenum">
              <a:rPr lang="de-DE" smtClean="0"/>
              <a:pPr/>
              <a:t>4</a:t>
            </a:fld>
            <a:endParaRPr lang="de-DE"/>
          </a:p>
        </p:txBody>
      </p:sp>
      <p:sp>
        <p:nvSpPr>
          <p:cNvPr id="6"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7"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pic>
        <p:nvPicPr>
          <p:cNvPr id="3074" name="Picture 2"/>
          <p:cNvPicPr>
            <a:picLocks noChangeAspect="1" noChangeArrowheads="1"/>
          </p:cNvPicPr>
          <p:nvPr/>
        </p:nvPicPr>
        <p:blipFill>
          <a:blip r:embed="rId4" cstate="print"/>
          <a:srcRect/>
          <a:stretch>
            <a:fillRect/>
          </a:stretch>
        </p:blipFill>
        <p:spPr bwMode="auto">
          <a:xfrm>
            <a:off x="1619672" y="1442523"/>
            <a:ext cx="5832648" cy="5029491"/>
          </a:xfrm>
          <a:prstGeom prst="rect">
            <a:avLst/>
          </a:prstGeom>
          <a:noFill/>
          <a:ln w="9525">
            <a:noFill/>
            <a:miter lim="800000"/>
            <a:headEnd/>
            <a:tailEnd/>
          </a:ln>
        </p:spPr>
      </p:pic>
    </p:spTree>
  </p:cSld>
  <p:clrMapOvr>
    <a:masterClrMapping/>
  </p:clrMapOvr>
  <p:transition>
    <p:pull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Schönberg\Allg. Jugendarbeit\Jugend-Team\00_Logo\Länglich.jpg"/>
          <p:cNvPicPr>
            <a:picLocks noChangeAspect="1" noChangeArrowheads="1"/>
          </p:cNvPicPr>
          <p:nvPr/>
        </p:nvPicPr>
        <p:blipFill>
          <a:blip r:embed="rId3" cstate="print"/>
          <a:srcRect/>
          <a:stretch>
            <a:fillRect/>
          </a:stretch>
        </p:blipFill>
        <p:spPr bwMode="auto">
          <a:xfrm>
            <a:off x="107504" y="2204864"/>
            <a:ext cx="8921438" cy="2232248"/>
          </a:xfrm>
          <a:prstGeom prst="rect">
            <a:avLst/>
          </a:prstGeom>
          <a:noFill/>
        </p:spPr>
      </p:pic>
      <p:sp>
        <p:nvSpPr>
          <p:cNvPr id="4" name="Foliennummernplatzhalter 3"/>
          <p:cNvSpPr>
            <a:spLocks noGrp="1"/>
          </p:cNvSpPr>
          <p:nvPr>
            <p:ph type="sldNum" sz="quarter" idx="12"/>
          </p:nvPr>
        </p:nvSpPr>
        <p:spPr/>
        <p:txBody>
          <a:bodyPr/>
          <a:lstStyle/>
          <a:p>
            <a:fld id="{8226254B-FFF6-474D-A590-D21B9247E900}" type="slidenum">
              <a:rPr lang="de-DE" smtClean="0"/>
              <a:pPr/>
              <a:t>5</a:t>
            </a:fld>
            <a:endParaRPr lang="de-DE"/>
          </a:p>
        </p:txBody>
      </p:sp>
      <p:sp>
        <p:nvSpPr>
          <p:cNvPr id="5"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6"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spTree>
  </p:cSld>
  <p:clrMapOvr>
    <a:masterClrMapping/>
  </p:clrMapOvr>
  <p:transition>
    <p:pull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8226254B-FFF6-474D-A590-D21B9247E900}" type="slidenum">
              <a:rPr lang="de-DE" smtClean="0"/>
              <a:pPr/>
              <a:t>6</a:t>
            </a:fld>
            <a:endParaRPr lang="de-DE"/>
          </a:p>
        </p:txBody>
      </p:sp>
      <p:pic>
        <p:nvPicPr>
          <p:cNvPr id="5" name="Inhaltsplatzhalter 3" descr="psvhan_plakat-A4_jugendteam_download.pdf"/>
          <p:cNvPicPr>
            <a:picLocks noGrp="1" noChangeAspect="1"/>
          </p:cNvPicPr>
          <p:nvPr>
            <p:ph idx="1"/>
          </p:nvPr>
        </p:nvPicPr>
        <p:blipFill rotWithShape="1">
          <a:blip r:embed="rId3" cstate="print">
            <a:extLst>
              <a:ext uri="{28A0092B-C50C-407E-A947-70E740481C1C}">
                <a14:useLocalDpi xmlns="" xmlns:a14="http://schemas.microsoft.com/office/drawing/2010/main" val="0"/>
              </a:ext>
            </a:extLst>
          </a:blip>
          <a:srcRect r="-3636"/>
          <a:stretch/>
        </p:blipFill>
        <p:spPr>
          <a:xfrm>
            <a:off x="827584" y="476672"/>
            <a:ext cx="4536504" cy="6192815"/>
          </a:xfrm>
        </p:spPr>
      </p:pic>
      <p:sp>
        <p:nvSpPr>
          <p:cNvPr id="6" name="Inhaltsplatzhalter 2"/>
          <p:cNvSpPr txBox="1">
            <a:spLocks/>
          </p:cNvSpPr>
          <p:nvPr/>
        </p:nvSpPr>
        <p:spPr>
          <a:xfrm>
            <a:off x="5508104" y="2348880"/>
            <a:ext cx="3672408" cy="1080120"/>
          </a:xfrm>
          <a:prstGeom prst="rect">
            <a:avLst/>
          </a:prstGeom>
        </p:spPr>
        <p:txBody>
          <a:bodyPr vert="horz">
            <a:normAutofit fontScale="92500" lnSpcReduction="20000"/>
          </a:bodyPr>
          <a:lstStyle/>
          <a:p>
            <a:pPr marL="365760" marR="0" lvl="0" indent="-256032" algn="l" defTabSz="914400" rtl="0" eaLnBrk="1" fontAlgn="auto" latinLnBrk="0" hangingPunct="1">
              <a:lnSpc>
                <a:spcPct val="100000"/>
              </a:lnSpc>
              <a:spcBef>
                <a:spcPts val="300"/>
              </a:spcBef>
              <a:spcAft>
                <a:spcPts val="0"/>
              </a:spcAft>
              <a:buClr>
                <a:schemeClr val="accent2">
                  <a:lumMod val="60000"/>
                  <a:lumOff val="40000"/>
                </a:schemeClr>
              </a:buClr>
              <a:buSzTx/>
              <a:buFont typeface="Georgia"/>
              <a:buChar char="•"/>
              <a:tabLst/>
              <a:defRPr/>
            </a:pPr>
            <a:r>
              <a:rPr lang="de-DE" sz="2000" dirty="0" smtClean="0"/>
              <a:t>Plakat in Postkarten-Format</a:t>
            </a:r>
          </a:p>
          <a:p>
            <a:pPr marL="365760" marR="0" lvl="0" indent="-256032" algn="l" defTabSz="914400" rtl="0" eaLnBrk="1" fontAlgn="auto" latinLnBrk="0" hangingPunct="1">
              <a:lnSpc>
                <a:spcPct val="100000"/>
              </a:lnSpc>
              <a:spcBef>
                <a:spcPts val="300"/>
              </a:spcBef>
              <a:spcAft>
                <a:spcPts val="0"/>
              </a:spcAft>
              <a:buClr>
                <a:schemeClr val="accent2">
                  <a:lumMod val="60000"/>
                  <a:lumOff val="40000"/>
                </a:schemeClr>
              </a:buClr>
              <a:buSzTx/>
              <a:buFont typeface="Georgia"/>
              <a:buChar char="•"/>
              <a:tabLst/>
              <a:defRPr/>
            </a:pPr>
            <a:r>
              <a:rPr lang="de-DE" sz="2000" dirty="0" smtClean="0"/>
              <a:t>verschickt an alle Vereine, Kreise, Bezirke und Ausschuss-Mitglieder</a:t>
            </a:r>
            <a:endParaRPr kumimoji="0" lang="de-DE" sz="20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2">
                  <a:lumMod val="60000"/>
                  <a:lumOff val="40000"/>
                </a:schemeClr>
              </a:buClr>
              <a:buSzTx/>
              <a:buFont typeface="Georgia"/>
              <a:buChar char="•"/>
              <a:tabLst/>
              <a:defRPr/>
            </a:pPr>
            <a:endParaRPr kumimoji="0" lang="de-DE"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Titel 1"/>
          <p:cNvSpPr>
            <a:spLocks noGrp="1"/>
          </p:cNvSpPr>
          <p:nvPr>
            <p:ph type="title"/>
          </p:nvPr>
        </p:nvSpPr>
        <p:spPr>
          <a:xfrm>
            <a:off x="5436096" y="1575048"/>
            <a:ext cx="4474840" cy="989856"/>
          </a:xfrm>
        </p:spPr>
        <p:txBody>
          <a:bodyPr>
            <a:normAutofit/>
          </a:bodyPr>
          <a:lstStyle/>
          <a:p>
            <a:r>
              <a:rPr lang="de-DE" sz="2800" dirty="0" smtClean="0"/>
              <a:t>Start: Bewerbung</a:t>
            </a:r>
            <a:endParaRPr lang="de-DE" sz="2800" dirty="0"/>
          </a:p>
        </p:txBody>
      </p:sp>
      <p:sp>
        <p:nvSpPr>
          <p:cNvPr id="8" name="Titel 1"/>
          <p:cNvSpPr txBox="1">
            <a:spLocks/>
          </p:cNvSpPr>
          <p:nvPr/>
        </p:nvSpPr>
        <p:spPr>
          <a:xfrm>
            <a:off x="5436096" y="4365104"/>
            <a:ext cx="3707904" cy="864096"/>
          </a:xfrm>
          <a:prstGeom prst="rect">
            <a:avLst/>
          </a:prstGeom>
        </p:spPr>
        <p:txBody>
          <a:bodyPr vert="horz"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2800" b="1" dirty="0" smtClean="0">
                <a:solidFill>
                  <a:srgbClr val="FF0000"/>
                </a:solidFill>
                <a:latin typeface="+mj-lt"/>
                <a:ea typeface="+mj-ea"/>
                <a:cs typeface="+mj-cs"/>
              </a:rPr>
              <a:t>März – Ende Mai</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800" b="1" i="0" u="none" strike="noStrike" kern="1200" cap="none" spc="0" normalizeH="0" baseline="0" noProof="0" dirty="0" smtClean="0">
                <a:ln>
                  <a:noFill/>
                </a:ln>
                <a:solidFill>
                  <a:srgbClr val="FF0000"/>
                </a:solidFill>
                <a:effectLst/>
                <a:uLnTx/>
                <a:uFillTx/>
                <a:latin typeface="+mj-lt"/>
                <a:ea typeface="+mj-ea"/>
                <a:cs typeface="+mj-cs"/>
              </a:rPr>
              <a:t>Bewerbungsphase!</a:t>
            </a:r>
            <a:endParaRPr kumimoji="0" lang="de-DE" sz="2800" b="1"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p:pull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1336136"/>
            <a:ext cx="8229600" cy="4901176"/>
          </a:xfrm>
        </p:spPr>
        <p:txBody>
          <a:bodyPr>
            <a:normAutofit/>
          </a:bodyPr>
          <a:lstStyle/>
          <a:p>
            <a:r>
              <a:rPr lang="de-DE" sz="2600" dirty="0" smtClean="0"/>
              <a:t>Was ist ein Jugend-Team?</a:t>
            </a:r>
          </a:p>
          <a:p>
            <a:pPr lvl="1"/>
            <a:r>
              <a:rPr lang="de-DE" sz="2400" dirty="0" smtClean="0"/>
              <a:t>Zusammenschluss mehrerer Jugendliche die Lust haben sich ehrenamtlich zu engagieren</a:t>
            </a:r>
          </a:p>
          <a:p>
            <a:pPr lvl="1">
              <a:buNone/>
            </a:pPr>
            <a:endParaRPr lang="de-DE" sz="2600" dirty="0" smtClean="0"/>
          </a:p>
          <a:p>
            <a:r>
              <a:rPr lang="de-DE" sz="2600" dirty="0" smtClean="0"/>
              <a:t>Ziele PSV Han Jugend-Team</a:t>
            </a:r>
          </a:p>
          <a:p>
            <a:pPr lvl="1"/>
            <a:r>
              <a:rPr lang="de-DE" sz="2400" dirty="0" smtClean="0"/>
              <a:t>Organisation von Projekten für die Pferdesportjugend</a:t>
            </a:r>
          </a:p>
          <a:p>
            <a:pPr lvl="1"/>
            <a:r>
              <a:rPr lang="de-DE" sz="2400" dirty="0" smtClean="0"/>
              <a:t>Unterstützung von Verbandsveranstaltungen </a:t>
            </a:r>
          </a:p>
          <a:p>
            <a:pPr lvl="1"/>
            <a:r>
              <a:rPr lang="de-DE" sz="2400" dirty="0" smtClean="0"/>
              <a:t>Förderung der Persönlichkeitsentwicklung und Teamfähigkeit </a:t>
            </a:r>
          </a:p>
          <a:p>
            <a:pPr lvl="1"/>
            <a:r>
              <a:rPr lang="de-DE" sz="2400" dirty="0" smtClean="0"/>
              <a:t>Stärkung von Jugendlichen im Ehrenamt</a:t>
            </a:r>
          </a:p>
          <a:p>
            <a:endParaRPr lang="de-DE" sz="2600" dirty="0"/>
          </a:p>
        </p:txBody>
      </p:sp>
      <p:sp>
        <p:nvSpPr>
          <p:cNvPr id="4" name="Foliennummernplatzhalter 3"/>
          <p:cNvSpPr>
            <a:spLocks noGrp="1"/>
          </p:cNvSpPr>
          <p:nvPr>
            <p:ph type="sldNum" sz="quarter" idx="12"/>
          </p:nvPr>
        </p:nvSpPr>
        <p:spPr/>
        <p:txBody>
          <a:bodyPr/>
          <a:lstStyle/>
          <a:p>
            <a:fld id="{8226254B-FFF6-474D-A590-D21B9247E900}" type="slidenum">
              <a:rPr lang="de-DE" smtClean="0"/>
              <a:pPr/>
              <a:t>7</a:t>
            </a:fld>
            <a:endParaRPr lang="de-DE"/>
          </a:p>
        </p:txBody>
      </p:sp>
      <p:sp>
        <p:nvSpPr>
          <p:cNvPr id="5"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6"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spTree>
  </p:cSld>
  <p:clrMapOvr>
    <a:masterClrMapping/>
  </p:clrMapOvr>
  <p:transition>
    <p:pull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980728"/>
            <a:ext cx="8075240" cy="1066800"/>
          </a:xfrm>
        </p:spPr>
        <p:txBody>
          <a:bodyPr>
            <a:normAutofit/>
          </a:bodyPr>
          <a:lstStyle/>
          <a:p>
            <a:r>
              <a:rPr lang="de-DE" sz="3200" dirty="0" smtClean="0"/>
              <a:t>4. Unterstützung für Jugend-Teams</a:t>
            </a:r>
            <a:endParaRPr lang="de-DE" sz="3200" dirty="0"/>
          </a:p>
        </p:txBody>
      </p:sp>
      <p:sp>
        <p:nvSpPr>
          <p:cNvPr id="5" name="Foliennummernplatzhalter 4"/>
          <p:cNvSpPr>
            <a:spLocks noGrp="1"/>
          </p:cNvSpPr>
          <p:nvPr>
            <p:ph type="sldNum" sz="quarter" idx="12"/>
          </p:nvPr>
        </p:nvSpPr>
        <p:spPr/>
        <p:txBody>
          <a:bodyPr/>
          <a:lstStyle/>
          <a:p>
            <a:fld id="{8226254B-FFF6-474D-A590-D21B9247E900}" type="slidenum">
              <a:rPr lang="de-DE" smtClean="0"/>
              <a:pPr/>
              <a:t>8</a:t>
            </a:fld>
            <a:endParaRPr lang="de-DE"/>
          </a:p>
        </p:txBody>
      </p:sp>
      <p:sp>
        <p:nvSpPr>
          <p:cNvPr id="6"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7"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sp>
        <p:nvSpPr>
          <p:cNvPr id="8" name="Inhaltsplatzhalter 7"/>
          <p:cNvSpPr>
            <a:spLocks noGrp="1"/>
          </p:cNvSpPr>
          <p:nvPr>
            <p:ph idx="1"/>
          </p:nvPr>
        </p:nvSpPr>
        <p:spPr>
          <a:xfrm>
            <a:off x="457200" y="2132856"/>
            <a:ext cx="8229600" cy="4325112"/>
          </a:xfrm>
        </p:spPr>
        <p:txBody>
          <a:bodyPr/>
          <a:lstStyle/>
          <a:p>
            <a:r>
              <a:rPr lang="de-DE" dirty="0" smtClean="0"/>
              <a:t>es gibt zahlreiche Möglichkeiten zur Unterstützung und Förderung von Jugend-Teams</a:t>
            </a:r>
          </a:p>
          <a:p>
            <a:endParaRPr lang="de-DE" dirty="0" smtClean="0"/>
          </a:p>
          <a:p>
            <a:r>
              <a:rPr lang="de-DE" dirty="0" smtClean="0"/>
              <a:t>zwei Beispiele:</a:t>
            </a:r>
          </a:p>
          <a:p>
            <a:pPr lvl="1"/>
            <a:r>
              <a:rPr lang="de-DE" dirty="0" smtClean="0"/>
              <a:t>Starter-Kit für Jugend-Teams</a:t>
            </a:r>
          </a:p>
          <a:p>
            <a:pPr lvl="1"/>
            <a:r>
              <a:rPr lang="de-DE" dirty="0" smtClean="0"/>
              <a:t>Landessportbund: J-TEAM</a:t>
            </a:r>
          </a:p>
          <a:p>
            <a:pPr lvl="1"/>
            <a:endParaRPr lang="de-DE" dirty="0"/>
          </a:p>
        </p:txBody>
      </p:sp>
    </p:spTree>
  </p:cSld>
  <p:clrMapOvr>
    <a:masterClrMapping/>
  </p:clrMapOvr>
  <p:transition>
    <p:pull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229600" cy="1066800"/>
          </a:xfrm>
        </p:spPr>
        <p:txBody>
          <a:bodyPr/>
          <a:lstStyle/>
          <a:p>
            <a:r>
              <a:rPr lang="de-DE" dirty="0" smtClean="0"/>
              <a:t>Starter-Kit für Jugend-Teams</a:t>
            </a:r>
            <a:endParaRPr lang="de-DE" dirty="0"/>
          </a:p>
        </p:txBody>
      </p:sp>
      <p:sp>
        <p:nvSpPr>
          <p:cNvPr id="4" name="Foliennummernplatzhalter 3"/>
          <p:cNvSpPr>
            <a:spLocks noGrp="1"/>
          </p:cNvSpPr>
          <p:nvPr>
            <p:ph type="sldNum" sz="quarter" idx="12"/>
          </p:nvPr>
        </p:nvSpPr>
        <p:spPr/>
        <p:txBody>
          <a:bodyPr/>
          <a:lstStyle/>
          <a:p>
            <a:fld id="{8226254B-FFF6-474D-A590-D21B9247E900}" type="slidenum">
              <a:rPr lang="de-DE" smtClean="0"/>
              <a:pPr/>
              <a:t>9</a:t>
            </a:fld>
            <a:endParaRPr lang="de-DE"/>
          </a:p>
        </p:txBody>
      </p:sp>
      <p:sp>
        <p:nvSpPr>
          <p:cNvPr id="5" name="Fußzeilenplatzhalter 2"/>
          <p:cNvSpPr txBox="1">
            <a:spLocks/>
          </p:cNvSpPr>
          <p:nvPr/>
        </p:nvSpPr>
        <p:spPr>
          <a:xfrm>
            <a:off x="395536" y="72008"/>
            <a:ext cx="5184576" cy="260648"/>
          </a:xfrm>
          <a:prstGeom prst="rect">
            <a:avLst/>
          </a:prstGeom>
        </p:spPr>
        <p:txBody>
          <a:bodyPr vert="horz"/>
          <a:lstStyle>
            <a:lvl1pPr algn="ctr" eaLnBrk="1" latinLnBrk="0" hangingPunct="1">
              <a:defRPr kumimoji="0" sz="1000">
                <a:solidFill>
                  <a:schemeClr val="accent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smtClean="0">
                <a:ln>
                  <a:noFill/>
                </a:ln>
                <a:solidFill>
                  <a:schemeClr val="accent2"/>
                </a:solidFill>
                <a:effectLst/>
                <a:uLnTx/>
                <a:uFillTx/>
                <a:latin typeface="+mn-lt"/>
                <a:ea typeface="+mn-ea"/>
                <a:cs typeface="+mn-cs"/>
              </a:rPr>
              <a:t>Jugendarbeit im Pferdesport</a:t>
            </a:r>
            <a:endParaRPr kumimoji="0" lang="de-DE" sz="1000" b="0" i="0" u="none" strike="noStrike" kern="1200" cap="none" spc="0" normalizeH="0" baseline="0" noProof="0" dirty="0">
              <a:ln>
                <a:noFill/>
              </a:ln>
              <a:solidFill>
                <a:schemeClr val="accent2"/>
              </a:solidFill>
              <a:effectLst/>
              <a:uLnTx/>
              <a:uFillTx/>
              <a:latin typeface="+mn-lt"/>
              <a:ea typeface="+mn-ea"/>
              <a:cs typeface="+mn-cs"/>
            </a:endParaRPr>
          </a:p>
        </p:txBody>
      </p:sp>
      <p:sp>
        <p:nvSpPr>
          <p:cNvPr id="6" name="Datumsplatzhalter 13"/>
          <p:cNvSpPr txBox="1">
            <a:spLocks/>
          </p:cNvSpPr>
          <p:nvPr/>
        </p:nvSpPr>
        <p:spPr>
          <a:xfrm>
            <a:off x="6588224" y="620688"/>
            <a:ext cx="957264" cy="457200"/>
          </a:xfrm>
          <a:prstGeom prst="rect">
            <a:avLst/>
          </a:prstGeom>
        </p:spPr>
        <p:txBody>
          <a:bodyPr vert="horz"/>
          <a:lstStyle>
            <a:lvl1pPr algn="l" eaLnBrk="1" latinLnBrk="0" hangingPunct="1">
              <a:defRPr kumimoji="0" sz="8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F3B662-0445-4A76-A691-8A569CB36392}" type="datetime1">
              <a:rPr kumimoji="0" lang="de-DE" sz="800" b="0" i="0" u="none" strike="noStrike" kern="1200" cap="none" spc="0" normalizeH="0" baseline="0" noProof="0" smtClean="0">
                <a:ln>
                  <a:noFill/>
                </a:ln>
                <a:solidFill>
                  <a:schemeClr val="accent2"/>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20.02.2017</a:t>
            </a:fld>
            <a:endParaRPr kumimoji="0" lang="de-DE" sz="800" b="0" i="0" u="none" strike="noStrike" kern="1200" cap="none" spc="0" normalizeH="0" baseline="0" noProof="0" dirty="0">
              <a:ln>
                <a:noFill/>
              </a:ln>
              <a:solidFill>
                <a:schemeClr val="accent2"/>
              </a:solidFill>
              <a:effectLst/>
              <a:uLnTx/>
              <a:uFillTx/>
              <a:latin typeface="+mn-lt"/>
              <a:ea typeface="+mn-ea"/>
              <a:cs typeface="+mn-cs"/>
            </a:endParaRPr>
          </a:p>
        </p:txBody>
      </p:sp>
      <p:pic>
        <p:nvPicPr>
          <p:cNvPr id="1026" name="Picture 2"/>
          <p:cNvPicPr>
            <a:picLocks noGrp="1" noChangeAspect="1" noChangeArrowheads="1"/>
          </p:cNvPicPr>
          <p:nvPr>
            <p:ph idx="1"/>
          </p:nvPr>
        </p:nvPicPr>
        <p:blipFill>
          <a:blip r:embed="rId3" cstate="print"/>
          <a:srcRect/>
          <a:stretch>
            <a:fillRect/>
          </a:stretch>
        </p:blipFill>
        <p:spPr bwMode="auto">
          <a:xfrm>
            <a:off x="611560" y="1268759"/>
            <a:ext cx="4392488" cy="5558635"/>
          </a:xfrm>
          <a:prstGeom prst="rect">
            <a:avLst/>
          </a:prstGeom>
          <a:noFill/>
          <a:ln w="9525">
            <a:noFill/>
            <a:miter lim="800000"/>
            <a:headEnd/>
            <a:tailEnd/>
          </a:ln>
        </p:spPr>
      </p:pic>
      <p:sp>
        <p:nvSpPr>
          <p:cNvPr id="8" name="Rechteck 7"/>
          <p:cNvSpPr/>
          <p:nvPr/>
        </p:nvSpPr>
        <p:spPr>
          <a:xfrm>
            <a:off x="4932040" y="6165304"/>
            <a:ext cx="4211960" cy="615553"/>
          </a:xfrm>
          <a:prstGeom prst="rect">
            <a:avLst/>
          </a:prstGeom>
        </p:spPr>
        <p:txBody>
          <a:bodyPr wrap="square">
            <a:spAutoFit/>
          </a:bodyPr>
          <a:lstStyle/>
          <a:p>
            <a:pPr algn="just"/>
            <a:r>
              <a:rPr lang="de-DE" sz="1100" b="1" dirty="0" smtClean="0"/>
              <a:t>Quelle: </a:t>
            </a:r>
          </a:p>
          <a:p>
            <a:pPr algn="just"/>
            <a:r>
              <a:rPr lang="de-DE" sz="1100" dirty="0" smtClean="0"/>
              <a:t>http://www.pferd-aktuell.de/shop/index.php/cat/c100_Jugend--Schule--Lehrmaterial.html</a:t>
            </a:r>
            <a:endParaRPr lang="de-DE" sz="1100" dirty="0"/>
          </a:p>
        </p:txBody>
      </p:sp>
      <p:sp>
        <p:nvSpPr>
          <p:cNvPr id="10" name="Inhaltsplatzhalter 2"/>
          <p:cNvSpPr txBox="1">
            <a:spLocks/>
          </p:cNvSpPr>
          <p:nvPr/>
        </p:nvSpPr>
        <p:spPr>
          <a:xfrm>
            <a:off x="4860032" y="1624168"/>
            <a:ext cx="4464496" cy="4829168"/>
          </a:xfrm>
          <a:prstGeom prst="rect">
            <a:avLst/>
          </a:prstGeom>
          <a:ln>
            <a:noFill/>
          </a:ln>
        </p:spPr>
        <p:txBody>
          <a:bodyPr vert="horz">
            <a:normAutofit/>
          </a:bodyPr>
          <a:lstStyle/>
          <a:p>
            <a:pPr marL="365760" marR="0" lvl="0" indent="-256032" algn="l" defTabSz="914400" rtl="0" eaLnBrk="1" fontAlgn="auto" latinLnBrk="0" hangingPunct="1">
              <a:lnSpc>
                <a:spcPct val="100000"/>
              </a:lnSpc>
              <a:spcBef>
                <a:spcPts val="300"/>
              </a:spcBef>
              <a:spcAft>
                <a:spcPts val="0"/>
              </a:spcAft>
              <a:buClr>
                <a:schemeClr val="accent2">
                  <a:lumMod val="60000"/>
                  <a:lumOff val="40000"/>
                </a:schemeClr>
              </a:buClr>
              <a:buSzTx/>
              <a:buFont typeface="Georgia"/>
              <a:buChar char="•"/>
              <a:tabLst/>
              <a:defRPr/>
            </a:pPr>
            <a:r>
              <a:rPr lang="de-DE" sz="2000" dirty="0" smtClean="0"/>
              <a:t>Hilfestellung „von Jugendlichen für Jugendliche“</a:t>
            </a:r>
          </a:p>
          <a:p>
            <a:pPr marL="365760" marR="0" lvl="0" indent="-256032" algn="l" defTabSz="914400" rtl="0" eaLnBrk="1" fontAlgn="auto" latinLnBrk="0" hangingPunct="1">
              <a:lnSpc>
                <a:spcPct val="100000"/>
              </a:lnSpc>
              <a:spcBef>
                <a:spcPts val="300"/>
              </a:spcBef>
              <a:spcAft>
                <a:spcPts val="0"/>
              </a:spcAft>
              <a:buClr>
                <a:schemeClr val="accent2">
                  <a:lumMod val="60000"/>
                  <a:lumOff val="40000"/>
                </a:schemeClr>
              </a:buClr>
              <a:buSzTx/>
              <a:buFont typeface="Georgia"/>
              <a:buChar char="•"/>
              <a:tabLst/>
              <a:defRPr/>
            </a:pPr>
            <a:r>
              <a:rPr lang="de-DE" sz="2000" dirty="0" smtClean="0"/>
              <a:t>zur Unterstützung zum Aufbau von Jugend-Teams</a:t>
            </a:r>
          </a:p>
          <a:p>
            <a:pPr marL="365760" marR="0" lvl="0" indent="-256032" algn="l" defTabSz="914400" rtl="0" eaLnBrk="1" fontAlgn="auto" latinLnBrk="0" hangingPunct="1">
              <a:lnSpc>
                <a:spcPct val="100000"/>
              </a:lnSpc>
              <a:spcBef>
                <a:spcPts val="300"/>
              </a:spcBef>
              <a:spcAft>
                <a:spcPts val="0"/>
              </a:spcAft>
              <a:buClr>
                <a:schemeClr val="accent2">
                  <a:lumMod val="60000"/>
                  <a:lumOff val="40000"/>
                </a:schemeClr>
              </a:buClr>
              <a:buSzTx/>
              <a:buFont typeface="Georgia"/>
              <a:buChar char="•"/>
              <a:tabLst/>
              <a:defRPr/>
            </a:pPr>
            <a:r>
              <a:rPr kumimoji="0" lang="de-DE" sz="2000" b="0" i="0" u="none" strike="noStrike" kern="1200" cap="none" spc="0" normalizeH="0" baseline="0" noProof="0" dirty="0" smtClean="0">
                <a:ln>
                  <a:noFill/>
                </a:ln>
                <a:solidFill>
                  <a:schemeClr val="tx1"/>
                </a:solidFill>
                <a:effectLst/>
                <a:uLnTx/>
                <a:uFillTx/>
                <a:latin typeface="+mn-lt"/>
                <a:ea typeface="+mn-ea"/>
                <a:cs typeface="+mn-cs"/>
              </a:rPr>
              <a:t>Ziel</a:t>
            </a:r>
          </a:p>
          <a:p>
            <a:pPr marL="658368" marR="0" lvl="1" indent="-246888" algn="l" defTabSz="914400" rtl="0" eaLnBrk="1" fontAlgn="auto" latinLnBrk="0" hangingPunct="1">
              <a:lnSpc>
                <a:spcPct val="100000"/>
              </a:lnSpc>
              <a:spcBef>
                <a:spcPts val="300"/>
              </a:spcBef>
              <a:spcAft>
                <a:spcPts val="0"/>
              </a:spcAft>
              <a:buClr>
                <a:schemeClr val="accent2"/>
              </a:buClr>
              <a:buSzTx/>
              <a:buFont typeface="Georgia"/>
              <a:buChar char="▫"/>
              <a:tabLst/>
              <a:defRPr/>
            </a:pPr>
            <a:r>
              <a:rPr lang="de-DE" dirty="0" smtClean="0">
                <a:solidFill>
                  <a:schemeClr val="tx2"/>
                </a:solidFill>
              </a:rPr>
              <a:t>Jugendliche motivieren</a:t>
            </a:r>
          </a:p>
          <a:p>
            <a:pPr marL="658368" lvl="1" indent="-246888">
              <a:spcBef>
                <a:spcPts val="300"/>
              </a:spcBef>
              <a:buClr>
                <a:schemeClr val="accent2"/>
              </a:buClr>
              <a:buFont typeface="Georgia"/>
              <a:buChar char="▫"/>
            </a:pPr>
            <a:r>
              <a:rPr lang="de-DE" dirty="0" smtClean="0">
                <a:solidFill>
                  <a:schemeClr val="tx2"/>
                </a:solidFill>
              </a:rPr>
              <a:t>Anregung und Umsetzungsideen aufzeigen </a:t>
            </a:r>
            <a:endParaRPr kumimoji="0" lang="de-DE" sz="2400" b="0" i="0" u="none" strike="noStrike" kern="1200" cap="none" spc="0" normalizeH="0" baseline="0" noProof="0" dirty="0" smtClean="0">
              <a:ln>
                <a:noFill/>
              </a:ln>
              <a:solidFill>
                <a:schemeClr val="tx2"/>
              </a:solidFill>
              <a:effectLst/>
              <a:uLnTx/>
              <a:uFillTx/>
              <a:latin typeface="+mn-lt"/>
              <a:ea typeface="+mn-ea"/>
              <a:cs typeface="+mn-cs"/>
            </a:endParaRPr>
          </a:p>
          <a:p>
            <a:pPr marL="365760" lvl="0" indent="-256032">
              <a:spcBef>
                <a:spcPts val="300"/>
              </a:spcBef>
              <a:buClr>
                <a:schemeClr val="accent2">
                  <a:lumMod val="60000"/>
                  <a:lumOff val="40000"/>
                </a:schemeClr>
              </a:buClr>
              <a:buFont typeface="Georgia"/>
              <a:buChar char="•"/>
              <a:defRPr/>
            </a:pPr>
            <a:r>
              <a:rPr lang="de-DE" sz="2000" dirty="0" smtClean="0"/>
              <a:t>Inhalte</a:t>
            </a:r>
          </a:p>
          <a:p>
            <a:pPr marL="658368" lvl="1" indent="-246888">
              <a:spcBef>
                <a:spcPts val="300"/>
              </a:spcBef>
              <a:buClr>
                <a:schemeClr val="accent2"/>
              </a:buClr>
              <a:buFont typeface="Georgia"/>
              <a:buChar char="▫"/>
              <a:defRPr/>
            </a:pPr>
            <a:r>
              <a:rPr lang="de-DE" noProof="0" dirty="0" smtClean="0">
                <a:solidFill>
                  <a:schemeClr val="tx2"/>
                </a:solidFill>
              </a:rPr>
              <a:t>Motivationsvideos und Plakate</a:t>
            </a:r>
          </a:p>
          <a:p>
            <a:pPr marL="658368" lvl="1" indent="-246888">
              <a:spcBef>
                <a:spcPts val="300"/>
              </a:spcBef>
              <a:buClr>
                <a:schemeClr val="accent2"/>
              </a:buClr>
              <a:buFont typeface="Georgia"/>
              <a:buChar char="▫"/>
              <a:defRPr/>
            </a:pPr>
            <a:r>
              <a:rPr lang="de-DE" dirty="0" smtClean="0">
                <a:solidFill>
                  <a:schemeClr val="tx2"/>
                </a:solidFill>
              </a:rPr>
              <a:t>Schritt-für-Schritt-Anleitung</a:t>
            </a:r>
          </a:p>
          <a:p>
            <a:pPr marL="658368" lvl="1" indent="-246888">
              <a:spcBef>
                <a:spcPts val="300"/>
              </a:spcBef>
              <a:buClr>
                <a:schemeClr val="accent2"/>
              </a:buClr>
              <a:buFont typeface="Georgia"/>
              <a:buChar char="▫"/>
              <a:defRPr/>
            </a:pPr>
            <a:r>
              <a:rPr lang="de-DE" noProof="0" dirty="0" err="1" smtClean="0">
                <a:solidFill>
                  <a:schemeClr val="tx2"/>
                </a:solidFill>
              </a:rPr>
              <a:t>FAQ`s</a:t>
            </a:r>
            <a:endParaRPr lang="de-DE" noProof="0" dirty="0" smtClean="0">
              <a:solidFill>
                <a:schemeClr val="tx2"/>
              </a:solidFill>
            </a:endParaRPr>
          </a:p>
          <a:p>
            <a:pPr marL="658368" lvl="1" indent="-246888">
              <a:spcBef>
                <a:spcPts val="300"/>
              </a:spcBef>
              <a:buClr>
                <a:schemeClr val="accent2"/>
              </a:buClr>
              <a:buFont typeface="Georgia"/>
              <a:buChar char="▫"/>
              <a:defRPr/>
            </a:pPr>
            <a:r>
              <a:rPr lang="de-DE" noProof="0" dirty="0" err="1" smtClean="0">
                <a:solidFill>
                  <a:schemeClr val="tx2"/>
                </a:solidFill>
              </a:rPr>
              <a:t>Good</a:t>
            </a:r>
            <a:r>
              <a:rPr lang="de-DE" noProof="0" dirty="0" smtClean="0">
                <a:solidFill>
                  <a:schemeClr val="tx2"/>
                </a:solidFill>
              </a:rPr>
              <a:t>-</a:t>
            </a:r>
            <a:r>
              <a:rPr lang="de-DE" noProof="0" dirty="0" err="1" smtClean="0">
                <a:solidFill>
                  <a:schemeClr val="tx2"/>
                </a:solidFill>
              </a:rPr>
              <a:t>Practise</a:t>
            </a:r>
            <a:r>
              <a:rPr lang="de-DE" noProof="0" dirty="0" smtClean="0">
                <a:solidFill>
                  <a:schemeClr val="tx2"/>
                </a:solidFill>
              </a:rPr>
              <a:t>-Beispiele</a:t>
            </a:r>
          </a:p>
          <a:p>
            <a:pPr marL="658368" lvl="1" indent="-246888">
              <a:spcBef>
                <a:spcPts val="300"/>
              </a:spcBef>
              <a:buClr>
                <a:schemeClr val="accent2"/>
              </a:buClr>
              <a:buFont typeface="Georgia"/>
              <a:buChar char="▫"/>
              <a:defRPr/>
            </a:pPr>
            <a:r>
              <a:rPr lang="de-DE" dirty="0" err="1" smtClean="0">
                <a:solidFill>
                  <a:schemeClr val="tx2"/>
                </a:solidFill>
              </a:rPr>
              <a:t>uvm</a:t>
            </a:r>
            <a:r>
              <a:rPr lang="de-DE" dirty="0" smtClean="0">
                <a:solidFill>
                  <a:schemeClr val="tx2"/>
                </a:solidFill>
              </a:rPr>
              <a:t> …</a:t>
            </a:r>
            <a:endParaRPr lang="de-DE" noProof="0" dirty="0" smtClean="0">
              <a:solidFill>
                <a:schemeClr val="tx2"/>
              </a:solidFill>
            </a:endParaRPr>
          </a:p>
        </p:txBody>
      </p:sp>
      <p:sp>
        <p:nvSpPr>
          <p:cNvPr id="9" name="Rechteck 8"/>
          <p:cNvSpPr/>
          <p:nvPr/>
        </p:nvSpPr>
        <p:spPr>
          <a:xfrm rot="19527439">
            <a:off x="-111869" y="4411688"/>
            <a:ext cx="2339752" cy="461665"/>
          </a:xfrm>
          <a:prstGeom prst="rect">
            <a:avLst/>
          </a:prstGeom>
          <a:noFill/>
        </p:spPr>
        <p:txBody>
          <a:bodyPr wrap="square" lIns="91440" tIns="45720" rIns="91440" bIns="45720">
            <a:spAutoFit/>
          </a:bodyPr>
          <a:lstStyle/>
          <a:p>
            <a:pPr algn="ctr"/>
            <a:r>
              <a:rPr lang="de-DE" sz="2400" b="1" dirty="0" smtClean="0">
                <a:ln w="12700">
                  <a:solidFill>
                    <a:sysClr val="windowText" lastClr="000000"/>
                  </a:solidFill>
                  <a:prstDash val="solid"/>
                </a:ln>
                <a:solidFill>
                  <a:srgbClr val="FF0000"/>
                </a:solidFill>
                <a:effectLst>
                  <a:outerShdw blurRad="41275" dist="20320" dir="1800000" algn="tl" rotWithShape="0">
                    <a:srgbClr val="000000">
                      <a:alpha val="40000"/>
                    </a:srgbClr>
                  </a:outerShdw>
                </a:effectLst>
              </a:rPr>
              <a:t>Ausverkauft!</a:t>
            </a:r>
            <a:endParaRPr lang="de-DE" sz="2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p:transition>
    <p:pull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hea">
  <a:themeElements>
    <a:clrScheme name="Benutzerdefiniert 1">
      <a:dk1>
        <a:srgbClr val="000000"/>
      </a:dk1>
      <a:lt1>
        <a:sysClr val="window" lastClr="FFFFFF"/>
      </a:lt1>
      <a:dk2>
        <a:srgbClr val="464653"/>
      </a:dk2>
      <a:lt2>
        <a:srgbClr val="DDE9EC"/>
      </a:lt2>
      <a:accent1>
        <a:srgbClr val="F6C120"/>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Rhea">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Rhea">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0</TotalTime>
  <Words>1247</Words>
  <Application>Microsoft Office PowerPoint</Application>
  <PresentationFormat>Bildschirmpräsentation (4:3)</PresentationFormat>
  <Paragraphs>232</Paragraphs>
  <Slides>23</Slides>
  <Notes>23</Notes>
  <HiddenSlides>0</HiddenSlides>
  <MMClips>0</MMClips>
  <ScaleCrop>false</ScaleCrop>
  <HeadingPairs>
    <vt:vector size="4" baseType="variant">
      <vt:variant>
        <vt:lpstr>Design</vt:lpstr>
      </vt:variant>
      <vt:variant>
        <vt:i4>1</vt:i4>
      </vt:variant>
      <vt:variant>
        <vt:lpstr>Folientitel</vt:lpstr>
      </vt:variant>
      <vt:variant>
        <vt:i4>23</vt:i4>
      </vt:variant>
    </vt:vector>
  </HeadingPairs>
  <TitlesOfParts>
    <vt:vector size="24" baseType="lpstr">
      <vt:lpstr>Rhea</vt:lpstr>
      <vt:lpstr>20.02.2017 Jahresmitgliederversammlung  Bezirkspferdesportverband Braunschweig e.V.</vt:lpstr>
      <vt:lpstr>Gliederung  </vt:lpstr>
      <vt:lpstr>1. Vorstellung</vt:lpstr>
      <vt:lpstr>2. Definition: allgemeine Jugendarbeit</vt:lpstr>
      <vt:lpstr>Folie 5</vt:lpstr>
      <vt:lpstr>Start: Bewerbung</vt:lpstr>
      <vt:lpstr>Folie 7</vt:lpstr>
      <vt:lpstr>4. Unterstützung für Jugend-Teams</vt:lpstr>
      <vt:lpstr>Starter-Kit für Jugend-Teams</vt:lpstr>
      <vt:lpstr>J-TEAM</vt:lpstr>
      <vt:lpstr>Aktivitäten und Projekte Jugend-Team PSV Han</vt:lpstr>
      <vt:lpstr>Folie 12</vt:lpstr>
      <vt:lpstr>Folie 13</vt:lpstr>
      <vt:lpstr>Folie 14</vt:lpstr>
      <vt:lpstr>Folie 15</vt:lpstr>
      <vt:lpstr>Folie 16</vt:lpstr>
      <vt:lpstr>Folie 17</vt:lpstr>
      <vt:lpstr>Folie 18</vt:lpstr>
      <vt:lpstr>Folie 19</vt:lpstr>
      <vt:lpstr>6. weitere Projektvorschläge</vt:lpstr>
      <vt:lpstr>Folie 21</vt:lpstr>
      <vt:lpstr>7. Die größte Hürde</vt:lpstr>
      <vt:lpstr>FRAGEN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psv-office</dc:creator>
  <cp:lastModifiedBy>psv-office</cp:lastModifiedBy>
  <cp:revision>226</cp:revision>
  <dcterms:created xsi:type="dcterms:W3CDTF">2016-08-10T10:07:43Z</dcterms:created>
  <dcterms:modified xsi:type="dcterms:W3CDTF">2017-02-20T11:35:29Z</dcterms:modified>
</cp:coreProperties>
</file>